
<file path=[Content_Types].xml><?xml version="1.0" encoding="utf-8"?>
<Types xmlns="http://schemas.openxmlformats.org/package/2006/content-types">
  <Default Extension="fntdata" ContentType="application/x-fontdata"/>
  <Default Extension="jpe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modernComment_104_0.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8288000" cy="10287000"/>
  <p:notesSz cx="6858000" cy="9144000"/>
  <p:embeddedFontLst>
    <p:embeddedFont>
      <p:font typeface="Calibri" panose="020F0502020204030204" pitchFamily="34" charset="0"/>
      <p:regular r:id="rId18"/>
      <p:bold r:id="rId19"/>
      <p:italic r:id="rId20"/>
      <p:boldItalic r:id="rId21"/>
    </p:embeddedFont>
    <p:embeddedFont>
      <p:font typeface="Canva Sans" panose="020B0604020202020204" charset="0"/>
      <p:regular r:id="rId22"/>
    </p:embeddedFont>
    <p:embeddedFont>
      <p:font typeface="Canva Sans Bold" panose="020B0604020202020204" charset="0"/>
      <p:regular r:id="rId23"/>
      <p:bold r:id="rId24"/>
    </p:embeddedFont>
    <p:embeddedFont>
      <p:font typeface="Nourd" panose="020B0604020202020204" charset="0"/>
      <p:regular r:id="rId25"/>
    </p:embeddedFont>
    <p:embeddedFont>
      <p:font typeface="Nourd Bold" panose="020B0604020202020204" charset="0"/>
      <p:regular r:id="rId26"/>
      <p:bold r:id="rId27"/>
    </p:embeddedFont>
    <p:embeddedFont>
      <p:font typeface="Nourd Light" panose="020B0604020202020204" charset="0"/>
      <p:regular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6D33486-06AD-06C3-84BF-C56AEA24DED2}" name="David Chung" initials="DC" userId="S::d.chung@healthy-kids.com.au::3a906b7e-92d1-4604-9517-fd8e1b93c7b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558" autoAdjust="0"/>
  </p:normalViewPr>
  <p:slideViewPr>
    <p:cSldViewPr>
      <p:cViewPr varScale="1">
        <p:scale>
          <a:sx n="69" d="100"/>
          <a:sy n="69" d="100"/>
        </p:scale>
        <p:origin x="108" y="18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viewProps" Target="viewProps.xml"/><Relationship Id="rId8" Type="http://schemas.openxmlformats.org/officeDocument/2006/relationships/slide" Target="slides/slide7.xml"/></Relationships>
</file>

<file path=ppt/comments/modernComment_104_0.xml><?xml version="1.0" encoding="utf-8"?>
<p188:cmLst xmlns:a="http://schemas.openxmlformats.org/drawingml/2006/main" xmlns:r="http://schemas.openxmlformats.org/officeDocument/2006/relationships" xmlns:p188="http://schemas.microsoft.com/office/powerpoint/2018/8/main">
  <p188:cm id="{E523CC5B-738E-E549-92A0-BD60151A058A}" authorId="{96D33486-06AD-06C3-84BF-C56AEA24DED2}" created="2023-08-11T01:49:00.549">
    <pc:sldMkLst xmlns:pc="http://schemas.microsoft.com/office/powerpoint/2013/main/command">
      <pc:docMk/>
      <pc:sldMk cId="0" sldId="260"/>
    </pc:sldMkLst>
    <p188:txBody>
      <a:bodyPr/>
      <a:lstStyle/>
      <a:p>
        <a:r>
          <a:rPr lang="en-US"/>
          <a:t>This way they stay fresh and only ripen whey get to the store! (Think green bananas).</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95B626-5EBE-4953-A497-5577835B385F}" type="datetimeFigureOut">
              <a:rPr lang="en-AU" smtClean="0"/>
              <a:t>11/08/2023</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EEECE8-73D2-412D-9EB6-4421A85A7325}" type="slidenum">
              <a:rPr lang="en-AU" smtClean="0"/>
              <a:t>‹#›</a:t>
            </a:fld>
            <a:endParaRPr lang="en-AU"/>
          </a:p>
        </p:txBody>
      </p:sp>
    </p:spTree>
    <p:extLst>
      <p:ext uri="{BB962C8B-B14F-4D97-AF65-F5344CB8AC3E}">
        <p14:creationId xmlns:p14="http://schemas.microsoft.com/office/powerpoint/2010/main" val="722349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8/11/2023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SWRDqTx8d4k&amp;t=2s" TargetMode="External"/><Relationship Id="rId2" Type="http://schemas.openxmlformats.org/officeDocument/2006/relationships/slideLayout" Target="../slideLayouts/slideLayout7.xml"/><Relationship Id="rId1" Type="http://schemas.openxmlformats.org/officeDocument/2006/relationships/video" Target="https://www.youtube.com/embed/SWRDqTx8d4k?start=2&amp;feature=oembed" TargetMode="External"/><Relationship Id="rId4" Type="http://schemas.openxmlformats.org/officeDocument/2006/relationships/image" Target="../media/image35.jpe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svg"/><Relationship Id="rId7" Type="http://schemas.openxmlformats.org/officeDocument/2006/relationships/image" Target="../media/image11.svg"/><Relationship Id="rId12" Type="http://schemas.openxmlformats.org/officeDocument/2006/relationships/image" Target="../media/image16.svg"/><Relationship Id="rId17" Type="http://schemas.openxmlformats.org/officeDocument/2006/relationships/image" Target="../media/image21.svg"/><Relationship Id="rId2" Type="http://schemas.openxmlformats.org/officeDocument/2006/relationships/image" Target="../media/image6.png"/><Relationship Id="rId16"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svg"/><Relationship Id="rId15" Type="http://schemas.openxmlformats.org/officeDocument/2006/relationships/image" Target="../media/image1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svg"/><Relationship Id="rId14" Type="http://schemas.openxmlformats.org/officeDocument/2006/relationships/image" Target="../media/image18.sv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svg"/><Relationship Id="rId7" Type="http://schemas.openxmlformats.org/officeDocument/2006/relationships/image" Target="../media/image11.svg"/><Relationship Id="rId12" Type="http://schemas.openxmlformats.org/officeDocument/2006/relationships/image" Target="../media/image16.svg"/><Relationship Id="rId17" Type="http://schemas.openxmlformats.org/officeDocument/2006/relationships/image" Target="../media/image21.svg"/><Relationship Id="rId2" Type="http://schemas.openxmlformats.org/officeDocument/2006/relationships/image" Target="../media/image6.png"/><Relationship Id="rId16"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svg"/><Relationship Id="rId15" Type="http://schemas.openxmlformats.org/officeDocument/2006/relationships/image" Target="../media/image1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svg"/><Relationship Id="rId14" Type="http://schemas.openxmlformats.org/officeDocument/2006/relationships/image" Target="../media/image18.svg"/></Relationships>
</file>

<file path=ppt/slides/_rels/slide5.xml.rels><?xml version="1.0" encoding="UTF-8" standalone="yes"?>
<Relationships xmlns="http://schemas.openxmlformats.org/package/2006/relationships"><Relationship Id="rId8" Type="http://schemas.openxmlformats.org/officeDocument/2006/relationships/image" Target="../media/image23.jpeg"/><Relationship Id="rId3" Type="http://schemas.microsoft.com/office/2007/relationships/media" Target="../media/media2.mp4"/><Relationship Id="rId7" Type="http://schemas.openxmlformats.org/officeDocument/2006/relationships/image" Target="../media/image22.jpeg"/><Relationship Id="rId2" Type="http://schemas.openxmlformats.org/officeDocument/2006/relationships/video" Target="../media/media1.mp4"/><Relationship Id="rId1" Type="http://schemas.microsoft.com/office/2007/relationships/media" Target="../media/media1.mp4"/><Relationship Id="rId6" Type="http://schemas.microsoft.com/office/2018/10/relationships/comments" Target="../comments/modernComment_104_0.xml"/><Relationship Id="rId5" Type="http://schemas.openxmlformats.org/officeDocument/2006/relationships/slideLayout" Target="../slideLayouts/slideLayout7.xml"/><Relationship Id="rId4" Type="http://schemas.openxmlformats.org/officeDocument/2006/relationships/video" Target="../media/media2.mp4"/></Relationships>
</file>

<file path=ppt/slides/_rels/slide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dBcyDIhbNes" TargetMode="External"/><Relationship Id="rId2" Type="http://schemas.openxmlformats.org/officeDocument/2006/relationships/slideLayout" Target="../slideLayouts/slideLayout7.xml"/><Relationship Id="rId1" Type="http://schemas.openxmlformats.org/officeDocument/2006/relationships/video" Target="https://www.youtube.com/embed/dBcyDIhbNes?feature=oembed" TargetMode="External"/><Relationship Id="rId4" Type="http://schemas.openxmlformats.org/officeDocument/2006/relationships/image" Target="../media/image25.jpeg"/></Relationships>
</file>

<file path=ppt/slides/_rels/slide8.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7.xml"/><Relationship Id="rId5" Type="http://schemas.openxmlformats.org/officeDocument/2006/relationships/image" Target="../media/image29.svg"/><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BEAFD"/>
        </a:solidFill>
        <a:effectLst/>
      </p:bgPr>
    </p:bg>
    <p:spTree>
      <p:nvGrpSpPr>
        <p:cNvPr id="1" name=""/>
        <p:cNvGrpSpPr/>
        <p:nvPr/>
      </p:nvGrpSpPr>
      <p:grpSpPr>
        <a:xfrm>
          <a:off x="0" y="0"/>
          <a:ext cx="0" cy="0"/>
          <a:chOff x="0" y="0"/>
          <a:chExt cx="0" cy="0"/>
        </a:xfrm>
      </p:grpSpPr>
      <p:sp>
        <p:nvSpPr>
          <p:cNvPr id="3" name="Freeform 3"/>
          <p:cNvSpPr/>
          <p:nvPr/>
        </p:nvSpPr>
        <p:spPr>
          <a:xfrm>
            <a:off x="1013911" y="8166033"/>
            <a:ext cx="3980006" cy="870392"/>
          </a:xfrm>
          <a:custGeom>
            <a:avLst/>
            <a:gdLst/>
            <a:ahLst/>
            <a:cxnLst/>
            <a:rect l="l" t="t" r="r" b="b"/>
            <a:pathLst>
              <a:path w="1048232" h="229239">
                <a:moveTo>
                  <a:pt x="114620" y="0"/>
                </a:moveTo>
                <a:lnTo>
                  <a:pt x="933613" y="0"/>
                </a:lnTo>
                <a:cubicBezTo>
                  <a:pt x="964012" y="0"/>
                  <a:pt x="993166" y="12076"/>
                  <a:pt x="1014661" y="33571"/>
                </a:cubicBezTo>
                <a:cubicBezTo>
                  <a:pt x="1036156" y="55067"/>
                  <a:pt x="1048232" y="84221"/>
                  <a:pt x="1048232" y="114620"/>
                </a:cubicBezTo>
                <a:lnTo>
                  <a:pt x="1048232" y="114620"/>
                </a:lnTo>
                <a:cubicBezTo>
                  <a:pt x="1048232" y="177922"/>
                  <a:pt x="996915" y="229239"/>
                  <a:pt x="933613" y="229239"/>
                </a:cubicBezTo>
                <a:lnTo>
                  <a:pt x="114620" y="229239"/>
                </a:lnTo>
                <a:cubicBezTo>
                  <a:pt x="51317" y="229239"/>
                  <a:pt x="0" y="177922"/>
                  <a:pt x="0" y="114620"/>
                </a:cubicBezTo>
                <a:lnTo>
                  <a:pt x="0" y="114620"/>
                </a:lnTo>
                <a:cubicBezTo>
                  <a:pt x="0" y="51317"/>
                  <a:pt x="51317" y="0"/>
                  <a:pt x="114620" y="0"/>
                </a:cubicBezTo>
                <a:close/>
              </a:path>
            </a:pathLst>
          </a:custGeom>
          <a:solidFill>
            <a:srgbClr val="C9B3FF"/>
          </a:solidFill>
          <a:ln w="19050">
            <a:solidFill>
              <a:srgbClr val="2B3360"/>
            </a:solidFill>
          </a:ln>
        </p:spPr>
      </p:sp>
      <p:sp>
        <p:nvSpPr>
          <p:cNvPr id="4" name="TextBox 4"/>
          <p:cNvSpPr txBox="1"/>
          <p:nvPr/>
        </p:nvSpPr>
        <p:spPr>
          <a:xfrm>
            <a:off x="1009945" y="7022013"/>
            <a:ext cx="3980006" cy="3158431"/>
          </a:xfrm>
          <a:prstGeom prst="rect">
            <a:avLst/>
          </a:prstGeom>
        </p:spPr>
        <p:txBody>
          <a:bodyPr lIns="254000" tIns="254000" rIns="254000" bIns="254000" rtlCol="0" anchor="ctr"/>
          <a:lstStyle/>
          <a:p>
            <a:pPr algn="ctr">
              <a:lnSpc>
                <a:spcPts val="2730"/>
              </a:lnSpc>
            </a:pPr>
            <a:r>
              <a:rPr lang="en-US" sz="2100" dirty="0">
                <a:solidFill>
                  <a:srgbClr val="2B3360"/>
                </a:solidFill>
                <a:latin typeface="Nourd Light"/>
              </a:rPr>
              <a:t>Fruit &amp; Veg Month 2023</a:t>
            </a:r>
          </a:p>
        </p:txBody>
      </p:sp>
      <p:sp>
        <p:nvSpPr>
          <p:cNvPr id="39" name="AutoShape 39"/>
          <p:cNvSpPr/>
          <p:nvPr/>
        </p:nvSpPr>
        <p:spPr>
          <a:xfrm>
            <a:off x="1009945" y="6940398"/>
            <a:ext cx="8572500" cy="0"/>
          </a:xfrm>
          <a:prstGeom prst="line">
            <a:avLst/>
          </a:prstGeom>
          <a:ln w="19050" cap="flat">
            <a:solidFill>
              <a:srgbClr val="2B3360">
                <a:alpha val="19608"/>
              </a:srgbClr>
            </a:solidFill>
            <a:prstDash val="solid"/>
            <a:headEnd type="none" w="sm" len="sm"/>
            <a:tailEnd type="none" w="sm" len="sm"/>
          </a:ln>
        </p:spPr>
      </p:sp>
      <p:sp>
        <p:nvSpPr>
          <p:cNvPr id="42" name="Freeform 42"/>
          <p:cNvSpPr/>
          <p:nvPr/>
        </p:nvSpPr>
        <p:spPr>
          <a:xfrm>
            <a:off x="5791200" y="7343490"/>
            <a:ext cx="2515475" cy="2515475"/>
          </a:xfrm>
          <a:custGeom>
            <a:avLst/>
            <a:gdLst/>
            <a:ahLst/>
            <a:cxnLst/>
            <a:rect l="l" t="t" r="r" b="b"/>
            <a:pathLst>
              <a:path w="2515475" h="2515475">
                <a:moveTo>
                  <a:pt x="0" y="0"/>
                </a:moveTo>
                <a:lnTo>
                  <a:pt x="2515474" y="0"/>
                </a:lnTo>
                <a:lnTo>
                  <a:pt x="2515474" y="2515475"/>
                </a:lnTo>
                <a:lnTo>
                  <a:pt x="0" y="2515475"/>
                </a:lnTo>
                <a:lnTo>
                  <a:pt x="0" y="0"/>
                </a:lnTo>
                <a:close/>
              </a:path>
            </a:pathLst>
          </a:custGeom>
          <a:blipFill>
            <a:blip r:embed="rId2"/>
            <a:stretch>
              <a:fillRect/>
            </a:stretch>
          </a:blipFill>
        </p:spPr>
      </p:sp>
      <p:sp>
        <p:nvSpPr>
          <p:cNvPr id="47" name="TextBox 47"/>
          <p:cNvSpPr txBox="1"/>
          <p:nvPr/>
        </p:nvSpPr>
        <p:spPr>
          <a:xfrm>
            <a:off x="1013911" y="2992907"/>
            <a:ext cx="8587289" cy="3352800"/>
          </a:xfrm>
          <a:prstGeom prst="rect">
            <a:avLst/>
          </a:prstGeom>
        </p:spPr>
        <p:txBody>
          <a:bodyPr lIns="0" tIns="0" rIns="0" bIns="0" rtlCol="0" anchor="t">
            <a:spAutoFit/>
          </a:bodyPr>
          <a:lstStyle/>
          <a:p>
            <a:pPr>
              <a:lnSpc>
                <a:spcPts val="13200"/>
              </a:lnSpc>
            </a:pPr>
            <a:r>
              <a:rPr lang="en-US" sz="11000">
                <a:solidFill>
                  <a:srgbClr val="2B3360"/>
                </a:solidFill>
                <a:latin typeface="Nourd"/>
              </a:rPr>
              <a:t>From farm </a:t>
            </a:r>
          </a:p>
          <a:p>
            <a:pPr>
              <a:lnSpc>
                <a:spcPts val="13200"/>
              </a:lnSpc>
            </a:pPr>
            <a:r>
              <a:rPr lang="en-US" sz="11000">
                <a:solidFill>
                  <a:srgbClr val="2B3360"/>
                </a:solidFill>
                <a:latin typeface="Nourd"/>
              </a:rPr>
              <a:t>to fork</a:t>
            </a:r>
          </a:p>
        </p:txBody>
      </p:sp>
      <p:sp>
        <p:nvSpPr>
          <p:cNvPr id="48" name="TextBox 48"/>
          <p:cNvSpPr txBox="1"/>
          <p:nvPr/>
        </p:nvSpPr>
        <p:spPr>
          <a:xfrm>
            <a:off x="1028700" y="1875827"/>
            <a:ext cx="6362700" cy="909864"/>
          </a:xfrm>
          <a:prstGeom prst="rect">
            <a:avLst/>
          </a:prstGeom>
        </p:spPr>
        <p:txBody>
          <a:bodyPr wrap="square" lIns="0" tIns="0" rIns="0" bIns="0" rtlCol="0" anchor="t">
            <a:spAutoFit/>
          </a:bodyPr>
          <a:lstStyle/>
          <a:p>
            <a:pPr>
              <a:lnSpc>
                <a:spcPts val="7699"/>
              </a:lnSpc>
            </a:pPr>
            <a:r>
              <a:rPr lang="en-US" sz="5499" dirty="0">
                <a:solidFill>
                  <a:srgbClr val="2B3360"/>
                </a:solidFill>
                <a:latin typeface="Nourd Bold"/>
              </a:rPr>
              <a:t>PPT2</a:t>
            </a:r>
          </a:p>
        </p:txBody>
      </p:sp>
      <p:pic>
        <p:nvPicPr>
          <p:cNvPr id="50" name="Picture 49" descr="A screenshot of a computer screen&#10;&#10;Description automatically generated">
            <a:extLst>
              <a:ext uri="{FF2B5EF4-FFF2-40B4-BE49-F238E27FC236}">
                <a16:creationId xmlns:a16="http://schemas.microsoft.com/office/drawing/2014/main" id="{F877889E-59C2-7CC4-7098-1FB35EAB95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98483" y="190501"/>
            <a:ext cx="8026877" cy="11162932"/>
          </a:xfrm>
          <a:prstGeom prst="rect">
            <a:avLst/>
          </a:prstGeom>
        </p:spPr>
      </p:pic>
      <p:pic>
        <p:nvPicPr>
          <p:cNvPr id="5" name="Picture 4" descr="A red apple with a bite taken out of it&#10;&#10;Description automatically generated">
            <a:extLst>
              <a:ext uri="{FF2B5EF4-FFF2-40B4-BE49-F238E27FC236}">
                <a16:creationId xmlns:a16="http://schemas.microsoft.com/office/drawing/2014/main" id="{9C94B168-A47B-2BD6-2708-FDBB7C6BAE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420600" y="5391914"/>
            <a:ext cx="2438456" cy="2438456"/>
          </a:xfrm>
          <a:prstGeom prst="rect">
            <a:avLst/>
          </a:prstGeom>
        </p:spPr>
      </p:pic>
      <p:pic>
        <p:nvPicPr>
          <p:cNvPr id="6" name="Picture 5">
            <a:extLst>
              <a:ext uri="{FF2B5EF4-FFF2-40B4-BE49-F238E27FC236}">
                <a16:creationId xmlns:a16="http://schemas.microsoft.com/office/drawing/2014/main" id="{D606ED51-3D94-DBEC-90B4-9B90BDFB2B14}"/>
              </a:ext>
            </a:extLst>
          </p:cNvPr>
          <p:cNvPicPr>
            <a:picLocks noChangeAspect="1"/>
          </p:cNvPicPr>
          <p:nvPr/>
        </p:nvPicPr>
        <p:blipFill rotWithShape="1">
          <a:blip r:embed="rId5"/>
          <a:srcRect l="15200" t="7600" r="18000" b="19599"/>
          <a:stretch/>
        </p:blipFill>
        <p:spPr>
          <a:xfrm>
            <a:off x="10730895" y="5787169"/>
            <a:ext cx="1025008" cy="111707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BEAFD"/>
        </a:solidFill>
        <a:effectLst/>
      </p:bgPr>
    </p:bg>
    <p:spTree>
      <p:nvGrpSpPr>
        <p:cNvPr id="1" name=""/>
        <p:cNvGrpSpPr/>
        <p:nvPr/>
      </p:nvGrpSpPr>
      <p:grpSpPr>
        <a:xfrm>
          <a:off x="0" y="0"/>
          <a:ext cx="0" cy="0"/>
          <a:chOff x="0" y="0"/>
          <a:chExt cx="0" cy="0"/>
        </a:xfrm>
      </p:grpSpPr>
      <p:sp>
        <p:nvSpPr>
          <p:cNvPr id="3" name="TextBox 3"/>
          <p:cNvSpPr txBox="1"/>
          <p:nvPr/>
        </p:nvSpPr>
        <p:spPr>
          <a:xfrm>
            <a:off x="657324" y="490845"/>
            <a:ext cx="15346613" cy="662939"/>
          </a:xfrm>
          <a:prstGeom prst="rect">
            <a:avLst/>
          </a:prstGeom>
        </p:spPr>
        <p:txBody>
          <a:bodyPr lIns="0" tIns="0" rIns="0" bIns="0" rtlCol="0" anchor="t">
            <a:spAutoFit/>
          </a:bodyPr>
          <a:lstStyle/>
          <a:p>
            <a:pPr>
              <a:lnSpc>
                <a:spcPts val="5460"/>
              </a:lnSpc>
            </a:pPr>
            <a:r>
              <a:rPr lang="en-US" sz="3900">
                <a:solidFill>
                  <a:srgbClr val="000000"/>
                </a:solidFill>
                <a:latin typeface="Canva Sans Bold"/>
              </a:rPr>
              <a:t>Flowcharts </a:t>
            </a:r>
          </a:p>
        </p:txBody>
      </p:sp>
      <p:sp>
        <p:nvSpPr>
          <p:cNvPr id="4" name="TextBox 4"/>
          <p:cNvSpPr txBox="1"/>
          <p:nvPr/>
        </p:nvSpPr>
        <p:spPr>
          <a:xfrm>
            <a:off x="657324" y="1418104"/>
            <a:ext cx="16891325" cy="3119252"/>
          </a:xfrm>
          <a:prstGeom prst="rect">
            <a:avLst/>
          </a:prstGeom>
        </p:spPr>
        <p:txBody>
          <a:bodyPr lIns="0" tIns="0" rIns="0" bIns="0" rtlCol="0" anchor="t">
            <a:spAutoFit/>
          </a:bodyPr>
          <a:lstStyle/>
          <a:p>
            <a:pPr>
              <a:lnSpc>
                <a:spcPts val="4060"/>
              </a:lnSpc>
            </a:pPr>
            <a:r>
              <a:rPr lang="en-US" sz="2900" dirty="0">
                <a:solidFill>
                  <a:srgbClr val="000000"/>
                </a:solidFill>
                <a:latin typeface="Canva Sans"/>
              </a:rPr>
              <a:t>We can use a flowchart to show how different fruits and vegetables make it from ‘farm to fork’. A flow chart can show you the steps from start to end in one picture.</a:t>
            </a:r>
          </a:p>
          <a:p>
            <a:pPr>
              <a:lnSpc>
                <a:spcPts val="4060"/>
              </a:lnSpc>
            </a:pPr>
            <a:endParaRPr lang="en-US" sz="2900" dirty="0">
              <a:solidFill>
                <a:srgbClr val="000000"/>
              </a:solidFill>
              <a:latin typeface="Canva Sans"/>
            </a:endParaRPr>
          </a:p>
          <a:p>
            <a:pPr>
              <a:lnSpc>
                <a:spcPts val="4060"/>
              </a:lnSpc>
            </a:pPr>
            <a:r>
              <a:rPr lang="en-US" sz="2900" dirty="0">
                <a:solidFill>
                  <a:srgbClr val="000000"/>
                </a:solidFill>
                <a:latin typeface="Canva Sans"/>
              </a:rPr>
              <a:t>Flowcharts can have different paths for different steps along the way.</a:t>
            </a:r>
          </a:p>
          <a:p>
            <a:pPr>
              <a:lnSpc>
                <a:spcPts val="4060"/>
              </a:lnSpc>
            </a:pPr>
            <a:endParaRPr lang="en-US" sz="2900" dirty="0">
              <a:solidFill>
                <a:srgbClr val="000000"/>
              </a:solidFill>
              <a:latin typeface="Canva Sans"/>
            </a:endParaRPr>
          </a:p>
          <a:p>
            <a:pPr>
              <a:lnSpc>
                <a:spcPts val="4060"/>
              </a:lnSpc>
            </a:pPr>
            <a:r>
              <a:rPr lang="en-US" sz="2900" dirty="0">
                <a:solidFill>
                  <a:srgbClr val="000000"/>
                </a:solidFill>
                <a:latin typeface="Canva Sans"/>
              </a:rPr>
              <a:t>Have a look at the flowchart for carrots making it from farm to fork on the next page.</a:t>
            </a:r>
          </a:p>
        </p:txBody>
      </p:sp>
      <p:pic>
        <p:nvPicPr>
          <p:cNvPr id="6" name="Picture 5" descr="A group of carrots with green leaves&#10;&#10;Description automatically generated">
            <a:extLst>
              <a:ext uri="{FF2B5EF4-FFF2-40B4-BE49-F238E27FC236}">
                <a16:creationId xmlns:a16="http://schemas.microsoft.com/office/drawing/2014/main" id="{DAFE13AC-6247-73E4-C2B0-BED9595CD1D0}"/>
              </a:ext>
            </a:extLst>
          </p:cNvPr>
          <p:cNvPicPr>
            <a:picLocks noChangeAspect="1"/>
          </p:cNvPicPr>
          <p:nvPr/>
        </p:nvPicPr>
        <p:blipFill rotWithShape="1">
          <a:blip r:embed="rId2">
            <a:extLst>
              <a:ext uri="{28A0092B-C50C-407E-A947-70E740481C1C}">
                <a14:useLocalDpi xmlns:a14="http://schemas.microsoft.com/office/drawing/2010/main" val="0"/>
              </a:ext>
            </a:extLst>
          </a:blip>
          <a:srcRect b="59259"/>
          <a:stretch/>
        </p:blipFill>
        <p:spPr>
          <a:xfrm>
            <a:off x="4515785" y="5164015"/>
            <a:ext cx="9256430" cy="53340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BEAFD"/>
        </a:solidFill>
        <a:effectLst/>
      </p:bgPr>
    </p:bg>
    <p:spTree>
      <p:nvGrpSpPr>
        <p:cNvPr id="1" name=""/>
        <p:cNvGrpSpPr/>
        <p:nvPr/>
      </p:nvGrpSpPr>
      <p:grpSpPr>
        <a:xfrm>
          <a:off x="0" y="0"/>
          <a:ext cx="0" cy="0"/>
          <a:chOff x="0" y="0"/>
          <a:chExt cx="0" cy="0"/>
        </a:xfrm>
      </p:grpSpPr>
      <p:sp>
        <p:nvSpPr>
          <p:cNvPr id="2" name="Freeform 2"/>
          <p:cNvSpPr/>
          <p:nvPr/>
        </p:nvSpPr>
        <p:spPr>
          <a:xfrm>
            <a:off x="572217" y="402529"/>
            <a:ext cx="17347326" cy="9412998"/>
          </a:xfrm>
          <a:custGeom>
            <a:avLst/>
            <a:gdLst/>
            <a:ahLst/>
            <a:cxnLst/>
            <a:rect l="l" t="t" r="r" b="b"/>
            <a:pathLst>
              <a:path w="17347326" h="9412998">
                <a:moveTo>
                  <a:pt x="0" y="0"/>
                </a:moveTo>
                <a:lnTo>
                  <a:pt x="17347326" y="0"/>
                </a:lnTo>
                <a:lnTo>
                  <a:pt x="17347326" y="9412998"/>
                </a:lnTo>
                <a:lnTo>
                  <a:pt x="0" y="9412998"/>
                </a:lnTo>
                <a:lnTo>
                  <a:pt x="0" y="0"/>
                </a:lnTo>
                <a:close/>
              </a:path>
            </a:pathLst>
          </a:custGeom>
          <a:blipFill>
            <a:blip r:embed="rId2"/>
            <a:stretch>
              <a:fillRect/>
            </a:stretch>
          </a:blipFill>
        </p:spPr>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BEAFD"/>
        </a:solidFill>
        <a:effectLst/>
      </p:bgPr>
    </p:bg>
    <p:spTree>
      <p:nvGrpSpPr>
        <p:cNvPr id="1" name=""/>
        <p:cNvGrpSpPr/>
        <p:nvPr/>
      </p:nvGrpSpPr>
      <p:grpSpPr>
        <a:xfrm>
          <a:off x="0" y="0"/>
          <a:ext cx="0" cy="0"/>
          <a:chOff x="0" y="0"/>
          <a:chExt cx="0" cy="0"/>
        </a:xfrm>
      </p:grpSpPr>
      <p:sp>
        <p:nvSpPr>
          <p:cNvPr id="2" name="TextBox 2"/>
          <p:cNvSpPr txBox="1"/>
          <p:nvPr/>
        </p:nvSpPr>
        <p:spPr>
          <a:xfrm>
            <a:off x="657324" y="495300"/>
            <a:ext cx="15346613" cy="755015"/>
          </a:xfrm>
          <a:prstGeom prst="rect">
            <a:avLst/>
          </a:prstGeom>
        </p:spPr>
        <p:txBody>
          <a:bodyPr lIns="0" tIns="0" rIns="0" bIns="0" rtlCol="0" anchor="t">
            <a:spAutoFit/>
          </a:bodyPr>
          <a:lstStyle/>
          <a:p>
            <a:pPr>
              <a:lnSpc>
                <a:spcPts val="6160"/>
              </a:lnSpc>
            </a:pPr>
            <a:r>
              <a:rPr lang="en-US" sz="4400" dirty="0">
                <a:solidFill>
                  <a:srgbClr val="000000"/>
                </a:solidFill>
                <a:latin typeface="Canva Sans Bold"/>
              </a:rPr>
              <a:t>More to think about (for the higher stages)</a:t>
            </a:r>
          </a:p>
        </p:txBody>
      </p:sp>
      <p:sp>
        <p:nvSpPr>
          <p:cNvPr id="3" name="TextBox 3"/>
          <p:cNvSpPr txBox="1"/>
          <p:nvPr/>
        </p:nvSpPr>
        <p:spPr>
          <a:xfrm>
            <a:off x="657324" y="1621790"/>
            <a:ext cx="16891325" cy="8665210"/>
          </a:xfrm>
          <a:prstGeom prst="rect">
            <a:avLst/>
          </a:prstGeom>
        </p:spPr>
        <p:txBody>
          <a:bodyPr lIns="0" tIns="0" rIns="0" bIns="0" rtlCol="0" anchor="t">
            <a:spAutoFit/>
          </a:bodyPr>
          <a:lstStyle/>
          <a:p>
            <a:pPr marL="669291" lvl="1" indent="-334646">
              <a:lnSpc>
                <a:spcPts val="4340"/>
              </a:lnSpc>
              <a:buFont typeface="Arial"/>
              <a:buChar char="•"/>
            </a:pPr>
            <a:r>
              <a:rPr lang="en-US" sz="3100">
                <a:solidFill>
                  <a:srgbClr val="2B3360"/>
                </a:solidFill>
                <a:latin typeface="Canva Sans"/>
              </a:rPr>
              <a:t>Can you think of any way to increase the yield of harvest? </a:t>
            </a:r>
          </a:p>
          <a:p>
            <a:pPr>
              <a:lnSpc>
                <a:spcPts val="4340"/>
              </a:lnSpc>
            </a:pPr>
            <a:endParaRPr lang="en-US" sz="3100">
              <a:solidFill>
                <a:srgbClr val="2B3360"/>
              </a:solidFill>
              <a:latin typeface="Canva Sans"/>
            </a:endParaRPr>
          </a:p>
          <a:p>
            <a:pPr marL="669291" lvl="1" indent="-334646">
              <a:lnSpc>
                <a:spcPts val="4340"/>
              </a:lnSpc>
              <a:buFont typeface="Arial"/>
              <a:buChar char="•"/>
            </a:pPr>
            <a:r>
              <a:rPr lang="en-US" sz="3100">
                <a:solidFill>
                  <a:srgbClr val="2B3360"/>
                </a:solidFill>
                <a:latin typeface="Canva Sans"/>
              </a:rPr>
              <a:t>Can you think of any way to grow fruits or vegetables in environments that are usually not suitable (for example when it's too cold)? </a:t>
            </a:r>
          </a:p>
          <a:p>
            <a:pPr>
              <a:lnSpc>
                <a:spcPts val="4340"/>
              </a:lnSpc>
            </a:pPr>
            <a:endParaRPr lang="en-US" sz="3100">
              <a:solidFill>
                <a:srgbClr val="2B3360"/>
              </a:solidFill>
              <a:latin typeface="Canva Sans"/>
            </a:endParaRPr>
          </a:p>
          <a:p>
            <a:pPr marL="669291" lvl="1" indent="-334646">
              <a:lnSpc>
                <a:spcPts val="4340"/>
              </a:lnSpc>
              <a:buFont typeface="Arial"/>
              <a:buChar char="•"/>
            </a:pPr>
            <a:r>
              <a:rPr lang="en-US" sz="3100">
                <a:solidFill>
                  <a:srgbClr val="2B3360"/>
                </a:solidFill>
                <a:latin typeface="Canva Sans"/>
              </a:rPr>
              <a:t>Food waste is a global problem! At any stage of the supply chain there is food waste. Why and how? What can we do to prevent food waste?</a:t>
            </a:r>
          </a:p>
          <a:p>
            <a:pPr>
              <a:lnSpc>
                <a:spcPts val="4340"/>
              </a:lnSpc>
            </a:pPr>
            <a:endParaRPr lang="en-US" sz="3100">
              <a:solidFill>
                <a:srgbClr val="2B3360"/>
              </a:solidFill>
              <a:latin typeface="Canva Sans"/>
            </a:endParaRPr>
          </a:p>
          <a:p>
            <a:pPr marL="669291" lvl="1" indent="-334646">
              <a:lnSpc>
                <a:spcPts val="4340"/>
              </a:lnSpc>
              <a:buFont typeface="Arial"/>
              <a:buChar char="•"/>
            </a:pPr>
            <a:r>
              <a:rPr lang="en-US" sz="3100">
                <a:solidFill>
                  <a:srgbClr val="2B3360"/>
                </a:solidFill>
                <a:latin typeface="Canva Sans"/>
              </a:rPr>
              <a:t>What is 'rotting' or 'fermenting'? Why do fruits and vegetables sometimes rot or ferment? What can you do to prevent this? Have a look at old versus current ways to slow these processes. </a:t>
            </a:r>
          </a:p>
          <a:p>
            <a:pPr>
              <a:lnSpc>
                <a:spcPts val="4340"/>
              </a:lnSpc>
            </a:pPr>
            <a:endParaRPr lang="en-US" sz="3100">
              <a:solidFill>
                <a:srgbClr val="2B3360"/>
              </a:solidFill>
              <a:latin typeface="Canva Sans"/>
            </a:endParaRPr>
          </a:p>
          <a:p>
            <a:pPr marL="669291" lvl="1" indent="-334646">
              <a:lnSpc>
                <a:spcPts val="4340"/>
              </a:lnSpc>
              <a:buFont typeface="Arial"/>
              <a:buChar char="•"/>
            </a:pPr>
            <a:r>
              <a:rPr lang="en-US" sz="3100">
                <a:solidFill>
                  <a:srgbClr val="2B3360"/>
                </a:solidFill>
                <a:latin typeface="Canva Sans"/>
              </a:rPr>
              <a:t>Why are shorter supply chains more environmentally friendly than longer ones?</a:t>
            </a:r>
          </a:p>
          <a:p>
            <a:pPr>
              <a:lnSpc>
                <a:spcPts val="4340"/>
              </a:lnSpc>
            </a:pPr>
            <a:endParaRPr lang="en-US" sz="3100">
              <a:solidFill>
                <a:srgbClr val="2B3360"/>
              </a:solidFill>
              <a:latin typeface="Canva Sans"/>
            </a:endParaRPr>
          </a:p>
          <a:p>
            <a:pPr>
              <a:lnSpc>
                <a:spcPts val="4340"/>
              </a:lnSpc>
            </a:pPr>
            <a:endParaRPr lang="en-US" sz="3100">
              <a:solidFill>
                <a:srgbClr val="2B3360"/>
              </a:solidFill>
              <a:latin typeface="Canva Sans"/>
            </a:endParaRPr>
          </a:p>
          <a:p>
            <a:pPr>
              <a:lnSpc>
                <a:spcPts val="4340"/>
              </a:lnSpc>
            </a:pPr>
            <a:r>
              <a:rPr lang="en-US" sz="3100">
                <a:solidFill>
                  <a:srgbClr val="2B3360"/>
                </a:solidFill>
                <a:latin typeface="Canva Sans"/>
              </a:rPr>
              <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BEAFD"/>
        </a:solidFill>
        <a:effectLst/>
      </p:bgPr>
    </p:bg>
    <p:spTree>
      <p:nvGrpSpPr>
        <p:cNvPr id="1" name=""/>
        <p:cNvGrpSpPr/>
        <p:nvPr/>
      </p:nvGrpSpPr>
      <p:grpSpPr>
        <a:xfrm>
          <a:off x="0" y="0"/>
          <a:ext cx="0" cy="0"/>
          <a:chOff x="0" y="0"/>
          <a:chExt cx="0" cy="0"/>
        </a:xfrm>
      </p:grpSpPr>
      <p:sp>
        <p:nvSpPr>
          <p:cNvPr id="2" name="Freeform 2"/>
          <p:cNvSpPr/>
          <p:nvPr/>
        </p:nvSpPr>
        <p:spPr>
          <a:xfrm>
            <a:off x="2095257" y="3039006"/>
            <a:ext cx="14977733" cy="6756379"/>
          </a:xfrm>
          <a:custGeom>
            <a:avLst/>
            <a:gdLst/>
            <a:ahLst/>
            <a:cxnLst/>
            <a:rect l="l" t="t" r="r" b="b"/>
            <a:pathLst>
              <a:path w="14977733" h="6756379">
                <a:moveTo>
                  <a:pt x="0" y="0"/>
                </a:moveTo>
                <a:lnTo>
                  <a:pt x="14977733" y="0"/>
                </a:lnTo>
                <a:lnTo>
                  <a:pt x="14977733" y="6756379"/>
                </a:lnTo>
                <a:lnTo>
                  <a:pt x="0" y="6756379"/>
                </a:lnTo>
                <a:lnTo>
                  <a:pt x="0" y="0"/>
                </a:lnTo>
                <a:close/>
              </a:path>
            </a:pathLst>
          </a:custGeom>
          <a:blipFill>
            <a:blip r:embed="rId2"/>
            <a:stretch>
              <a:fillRect/>
            </a:stretch>
          </a:blipFill>
        </p:spPr>
      </p:sp>
      <p:sp>
        <p:nvSpPr>
          <p:cNvPr id="3" name="TextBox 3"/>
          <p:cNvSpPr txBox="1"/>
          <p:nvPr/>
        </p:nvSpPr>
        <p:spPr>
          <a:xfrm>
            <a:off x="657324" y="273685"/>
            <a:ext cx="17124829" cy="755015"/>
          </a:xfrm>
          <a:prstGeom prst="rect">
            <a:avLst/>
          </a:prstGeom>
        </p:spPr>
        <p:txBody>
          <a:bodyPr lIns="0" tIns="0" rIns="0" bIns="0" rtlCol="0" anchor="t">
            <a:spAutoFit/>
          </a:bodyPr>
          <a:lstStyle/>
          <a:p>
            <a:pPr>
              <a:lnSpc>
                <a:spcPts val="6160"/>
              </a:lnSpc>
            </a:pPr>
            <a:r>
              <a:rPr lang="en-US" sz="4400">
                <a:solidFill>
                  <a:srgbClr val="000000"/>
                </a:solidFill>
                <a:latin typeface="Canva Sans Bold"/>
              </a:rPr>
              <a:t>Flowcharts expert level (for extension in the higher stages)</a:t>
            </a:r>
          </a:p>
        </p:txBody>
      </p:sp>
      <p:sp>
        <p:nvSpPr>
          <p:cNvPr id="4" name="TextBox 4"/>
          <p:cNvSpPr txBox="1"/>
          <p:nvPr/>
        </p:nvSpPr>
        <p:spPr>
          <a:xfrm>
            <a:off x="657324" y="1418104"/>
            <a:ext cx="16891325" cy="1012190"/>
          </a:xfrm>
          <a:prstGeom prst="rect">
            <a:avLst/>
          </a:prstGeom>
        </p:spPr>
        <p:txBody>
          <a:bodyPr lIns="0" tIns="0" rIns="0" bIns="0" rtlCol="0" anchor="t">
            <a:spAutoFit/>
          </a:bodyPr>
          <a:lstStyle/>
          <a:p>
            <a:pPr>
              <a:lnSpc>
                <a:spcPts val="4060"/>
              </a:lnSpc>
            </a:pPr>
            <a:r>
              <a:rPr lang="en-US" sz="2900">
                <a:solidFill>
                  <a:srgbClr val="000000"/>
                </a:solidFill>
                <a:latin typeface="Canva Sans"/>
              </a:rPr>
              <a:t>Professional flowcharts will usually have different shapes (see below). Each shape has a different meaning (see next page).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DBEAFD"/>
        </a:solidFill>
        <a:effectLst/>
      </p:bgPr>
    </p:bg>
    <p:spTree>
      <p:nvGrpSpPr>
        <p:cNvPr id="1" name=""/>
        <p:cNvGrpSpPr/>
        <p:nvPr/>
      </p:nvGrpSpPr>
      <p:grpSpPr>
        <a:xfrm>
          <a:off x="0" y="0"/>
          <a:ext cx="0" cy="0"/>
          <a:chOff x="0" y="0"/>
          <a:chExt cx="0" cy="0"/>
        </a:xfrm>
      </p:grpSpPr>
      <p:sp>
        <p:nvSpPr>
          <p:cNvPr id="2" name="Freeform 2"/>
          <p:cNvSpPr/>
          <p:nvPr/>
        </p:nvSpPr>
        <p:spPr>
          <a:xfrm>
            <a:off x="601786" y="338505"/>
            <a:ext cx="17084427" cy="9609990"/>
          </a:xfrm>
          <a:custGeom>
            <a:avLst/>
            <a:gdLst/>
            <a:ahLst/>
            <a:cxnLst/>
            <a:rect l="l" t="t" r="r" b="b"/>
            <a:pathLst>
              <a:path w="17084427" h="9609990">
                <a:moveTo>
                  <a:pt x="0" y="0"/>
                </a:moveTo>
                <a:lnTo>
                  <a:pt x="17084428" y="0"/>
                </a:lnTo>
                <a:lnTo>
                  <a:pt x="17084428" y="9609990"/>
                </a:lnTo>
                <a:lnTo>
                  <a:pt x="0" y="9609990"/>
                </a:lnTo>
                <a:lnTo>
                  <a:pt x="0" y="0"/>
                </a:lnTo>
                <a:close/>
              </a:path>
            </a:pathLst>
          </a:custGeom>
          <a:blipFill>
            <a:blip r:embed="rId2"/>
            <a:stretch>
              <a:fillRect/>
            </a:stretch>
          </a:blipFill>
        </p:spPr>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BEAFD"/>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26A3842-BD9D-BB68-B1B2-1B74A4454E29}"/>
              </a:ext>
            </a:extLst>
          </p:cNvPr>
          <p:cNvSpPr txBox="1"/>
          <p:nvPr/>
        </p:nvSpPr>
        <p:spPr>
          <a:xfrm>
            <a:off x="1143000" y="9639300"/>
            <a:ext cx="11734800" cy="369332"/>
          </a:xfrm>
          <a:prstGeom prst="rect">
            <a:avLst/>
          </a:prstGeom>
          <a:noFill/>
        </p:spPr>
        <p:txBody>
          <a:bodyPr wrap="square" rtlCol="0">
            <a:spAutoFit/>
          </a:bodyPr>
          <a:lstStyle/>
          <a:p>
            <a:r>
              <a:rPr lang="en-AU" dirty="0">
                <a:hlinkClick r:id="rId3"/>
              </a:rPr>
              <a:t>https://www.youtube.com/watch?v=SWRDqTx8d4k&amp;t=2s</a:t>
            </a:r>
            <a:r>
              <a:rPr lang="en-AU" dirty="0"/>
              <a:t> </a:t>
            </a:r>
          </a:p>
        </p:txBody>
      </p:sp>
      <p:pic>
        <p:nvPicPr>
          <p:cNvPr id="3" name="Online Media 2" title="Introduction to Creating Flowcharts">
            <a:hlinkClick r:id="" action="ppaction://media"/>
            <a:extLst>
              <a:ext uri="{FF2B5EF4-FFF2-40B4-BE49-F238E27FC236}">
                <a16:creationId xmlns:a16="http://schemas.microsoft.com/office/drawing/2014/main" id="{FD33C137-0739-3B7C-3694-E5412DF43A8A}"/>
              </a:ext>
            </a:extLst>
          </p:cNvPr>
          <p:cNvPicPr>
            <a:picLocks noRot="1" noChangeAspect="1"/>
          </p:cNvPicPr>
          <p:nvPr>
            <a:videoFile r:link="rId1"/>
          </p:nvPr>
        </p:nvPicPr>
        <p:blipFill>
          <a:blip r:embed="rId4"/>
          <a:stretch>
            <a:fillRect/>
          </a:stretch>
        </p:blipFill>
        <p:spPr>
          <a:xfrm>
            <a:off x="3276600" y="278368"/>
            <a:ext cx="12039600" cy="90297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BEAFD"/>
        </a:solidFill>
        <a:effectLst/>
      </p:bgPr>
    </p:bg>
    <p:spTree>
      <p:nvGrpSpPr>
        <p:cNvPr id="1" name=""/>
        <p:cNvGrpSpPr/>
        <p:nvPr/>
      </p:nvGrpSpPr>
      <p:grpSpPr>
        <a:xfrm>
          <a:off x="0" y="0"/>
          <a:ext cx="0" cy="0"/>
          <a:chOff x="0" y="0"/>
          <a:chExt cx="0" cy="0"/>
        </a:xfrm>
      </p:grpSpPr>
      <p:sp>
        <p:nvSpPr>
          <p:cNvPr id="2" name="Freeform 2"/>
          <p:cNvSpPr/>
          <p:nvPr/>
        </p:nvSpPr>
        <p:spPr>
          <a:xfrm>
            <a:off x="8735954" y="343431"/>
            <a:ext cx="9180658" cy="9713136"/>
          </a:xfrm>
          <a:custGeom>
            <a:avLst/>
            <a:gdLst/>
            <a:ahLst/>
            <a:cxnLst/>
            <a:rect l="l" t="t" r="r" b="b"/>
            <a:pathLst>
              <a:path w="9180658" h="9713136">
                <a:moveTo>
                  <a:pt x="0" y="0"/>
                </a:moveTo>
                <a:lnTo>
                  <a:pt x="9180658" y="0"/>
                </a:lnTo>
                <a:lnTo>
                  <a:pt x="9180658" y="9713136"/>
                </a:lnTo>
                <a:lnTo>
                  <a:pt x="0" y="9713136"/>
                </a:lnTo>
                <a:lnTo>
                  <a:pt x="0" y="0"/>
                </a:lnTo>
                <a:close/>
              </a:path>
            </a:pathLst>
          </a:custGeom>
          <a:blipFill>
            <a:blip r:embed="rId2"/>
            <a:stretch>
              <a:fillRect/>
            </a:stretch>
          </a:blipFill>
        </p:spPr>
      </p:sp>
      <p:sp>
        <p:nvSpPr>
          <p:cNvPr id="3" name="TextBox 3"/>
          <p:cNvSpPr txBox="1"/>
          <p:nvPr/>
        </p:nvSpPr>
        <p:spPr>
          <a:xfrm>
            <a:off x="657324" y="267231"/>
            <a:ext cx="7162923" cy="1348739"/>
          </a:xfrm>
          <a:prstGeom prst="rect">
            <a:avLst/>
          </a:prstGeom>
        </p:spPr>
        <p:txBody>
          <a:bodyPr lIns="0" tIns="0" rIns="0" bIns="0" rtlCol="0" anchor="t">
            <a:spAutoFit/>
          </a:bodyPr>
          <a:lstStyle/>
          <a:p>
            <a:pPr>
              <a:lnSpc>
                <a:spcPts val="5460"/>
              </a:lnSpc>
            </a:pPr>
            <a:r>
              <a:rPr lang="en-US" sz="3900">
                <a:solidFill>
                  <a:srgbClr val="000000"/>
                </a:solidFill>
                <a:latin typeface="Canva Sans Bold"/>
              </a:rPr>
              <a:t>What do we mean when we say 'From farm to fork'?</a:t>
            </a:r>
          </a:p>
        </p:txBody>
      </p:sp>
      <p:sp>
        <p:nvSpPr>
          <p:cNvPr id="4" name="TextBox 4"/>
          <p:cNvSpPr txBox="1"/>
          <p:nvPr/>
        </p:nvSpPr>
        <p:spPr>
          <a:xfrm>
            <a:off x="657324" y="2247900"/>
            <a:ext cx="7724676" cy="5642955"/>
          </a:xfrm>
          <a:prstGeom prst="rect">
            <a:avLst/>
          </a:prstGeom>
        </p:spPr>
        <p:txBody>
          <a:bodyPr wrap="square" lIns="0" tIns="0" rIns="0" bIns="0" rtlCol="0" anchor="t">
            <a:spAutoFit/>
          </a:bodyPr>
          <a:lstStyle/>
          <a:p>
            <a:r>
              <a:rPr lang="en-US" sz="2800" dirty="0">
                <a:effectLst/>
                <a:latin typeface="Canva Sans" panose="020B0604020202020204" charset="0"/>
              </a:rPr>
              <a:t>It’s how fruits or vegetables travel from the farm to your shop or home. The farm is where it grows and home is where it ends up on your fork to eat!</a:t>
            </a:r>
          </a:p>
          <a:p>
            <a:br>
              <a:rPr lang="en-US" sz="2800" dirty="0">
                <a:effectLst/>
                <a:latin typeface="Canva Sans" panose="020B0604020202020204" charset="0"/>
              </a:rPr>
            </a:br>
            <a:r>
              <a:rPr lang="en-US" sz="2800" dirty="0">
                <a:effectLst/>
                <a:latin typeface="Canva Sans" panose="020B0604020202020204" charset="0"/>
              </a:rPr>
              <a:t>This is also called the supply chain. </a:t>
            </a:r>
            <a:br>
              <a:rPr lang="en-US" sz="2800" dirty="0">
                <a:effectLst/>
                <a:latin typeface="Canva Sans" panose="020B0604020202020204" charset="0"/>
              </a:rPr>
            </a:br>
            <a:r>
              <a:rPr lang="en-US" sz="2800" dirty="0">
                <a:effectLst/>
                <a:latin typeface="Canva Sans" panose="020B0604020202020204" charset="0"/>
              </a:rPr>
              <a:t>Different types of fruits and vegetables have their own steps.</a:t>
            </a:r>
          </a:p>
          <a:p>
            <a:pPr>
              <a:lnSpc>
                <a:spcPts val="3220"/>
              </a:lnSpc>
            </a:pPr>
            <a:endParaRPr lang="en-US" sz="3399" dirty="0">
              <a:solidFill>
                <a:srgbClr val="000000"/>
              </a:solidFill>
              <a:latin typeface="Canva Sans"/>
            </a:endParaRPr>
          </a:p>
          <a:p>
            <a:pPr>
              <a:lnSpc>
                <a:spcPts val="4759"/>
              </a:lnSpc>
            </a:pPr>
            <a:r>
              <a:rPr lang="en-US" sz="2800" dirty="0">
                <a:solidFill>
                  <a:srgbClr val="2D5D8C"/>
                </a:solidFill>
                <a:latin typeface="Canva Sans"/>
              </a:rPr>
              <a:t>Have you ever thought about where your Crunch &amp; Sip fruit/veg came from and how it made it into your lunchbox?</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BEAFD"/>
        </a:solidFill>
        <a:effectLst/>
      </p:bgPr>
    </p:bg>
    <p:spTree>
      <p:nvGrpSpPr>
        <p:cNvPr id="1" name=""/>
        <p:cNvGrpSpPr/>
        <p:nvPr/>
      </p:nvGrpSpPr>
      <p:grpSpPr>
        <a:xfrm>
          <a:off x="0" y="0"/>
          <a:ext cx="0" cy="0"/>
          <a:chOff x="0" y="0"/>
          <a:chExt cx="0" cy="0"/>
        </a:xfrm>
      </p:grpSpPr>
      <p:sp>
        <p:nvSpPr>
          <p:cNvPr id="2" name="Freeform 2"/>
          <p:cNvSpPr/>
          <p:nvPr/>
        </p:nvSpPr>
        <p:spPr>
          <a:xfrm>
            <a:off x="637176" y="2258386"/>
            <a:ext cx="3333661" cy="2571086"/>
          </a:xfrm>
          <a:custGeom>
            <a:avLst/>
            <a:gdLst/>
            <a:ahLst/>
            <a:cxnLst/>
            <a:rect l="l" t="t" r="r" b="b"/>
            <a:pathLst>
              <a:path w="3333661" h="2571086">
                <a:moveTo>
                  <a:pt x="0" y="0"/>
                </a:moveTo>
                <a:lnTo>
                  <a:pt x="3333662" y="0"/>
                </a:lnTo>
                <a:lnTo>
                  <a:pt x="3333662" y="2571087"/>
                </a:lnTo>
                <a:lnTo>
                  <a:pt x="0" y="257108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5898554" y="1831430"/>
            <a:ext cx="2685119" cy="2685119"/>
          </a:xfrm>
          <a:custGeom>
            <a:avLst/>
            <a:gdLst/>
            <a:ahLst/>
            <a:cxnLst/>
            <a:rect l="l" t="t" r="r" b="b"/>
            <a:pathLst>
              <a:path w="2685119" h="2685119">
                <a:moveTo>
                  <a:pt x="0" y="0"/>
                </a:moveTo>
                <a:lnTo>
                  <a:pt x="2685120" y="0"/>
                </a:lnTo>
                <a:lnTo>
                  <a:pt x="2685120" y="2685119"/>
                </a:lnTo>
                <a:lnTo>
                  <a:pt x="0" y="268511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5056247" y="2446226"/>
            <a:ext cx="3274384" cy="2697274"/>
          </a:xfrm>
          <a:custGeom>
            <a:avLst/>
            <a:gdLst/>
            <a:ahLst/>
            <a:cxnLst/>
            <a:rect l="l" t="t" r="r" b="b"/>
            <a:pathLst>
              <a:path w="3274384" h="2697274">
                <a:moveTo>
                  <a:pt x="0" y="0"/>
                </a:moveTo>
                <a:lnTo>
                  <a:pt x="3274384" y="0"/>
                </a:lnTo>
                <a:lnTo>
                  <a:pt x="3274384" y="2697274"/>
                </a:lnTo>
                <a:lnTo>
                  <a:pt x="0" y="269727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a:off x="9382636" y="567045"/>
            <a:ext cx="3138364" cy="1352349"/>
          </a:xfrm>
          <a:custGeom>
            <a:avLst/>
            <a:gdLst/>
            <a:ahLst/>
            <a:cxnLst/>
            <a:rect l="l" t="t" r="r" b="b"/>
            <a:pathLst>
              <a:path w="3138364" h="1352349">
                <a:moveTo>
                  <a:pt x="0" y="0"/>
                </a:moveTo>
                <a:lnTo>
                  <a:pt x="3138364" y="0"/>
                </a:lnTo>
                <a:lnTo>
                  <a:pt x="3138364" y="1352349"/>
                </a:lnTo>
                <a:lnTo>
                  <a:pt x="0" y="135234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6" name="Freeform 6"/>
          <p:cNvSpPr/>
          <p:nvPr/>
        </p:nvSpPr>
        <p:spPr>
          <a:xfrm>
            <a:off x="10785131" y="3508267"/>
            <a:ext cx="3471738" cy="1944173"/>
          </a:xfrm>
          <a:custGeom>
            <a:avLst/>
            <a:gdLst/>
            <a:ahLst/>
            <a:cxnLst/>
            <a:rect l="l" t="t" r="r" b="b"/>
            <a:pathLst>
              <a:path w="3471738" h="1944173">
                <a:moveTo>
                  <a:pt x="0" y="0"/>
                </a:moveTo>
                <a:lnTo>
                  <a:pt x="3471738" y="0"/>
                </a:lnTo>
                <a:lnTo>
                  <a:pt x="3471738" y="1944173"/>
                </a:lnTo>
                <a:lnTo>
                  <a:pt x="0" y="1944173"/>
                </a:lnTo>
                <a:lnTo>
                  <a:pt x="0" y="0"/>
                </a:lnTo>
                <a:close/>
              </a:path>
            </a:pathLst>
          </a:custGeom>
          <a:blipFill>
            <a:blip r:embed="rId10"/>
            <a:stretch>
              <a:fillRect/>
            </a:stretch>
          </a:blipFill>
        </p:spPr>
      </p:sp>
      <p:sp>
        <p:nvSpPr>
          <p:cNvPr id="7" name="Freeform 7"/>
          <p:cNvSpPr/>
          <p:nvPr/>
        </p:nvSpPr>
        <p:spPr>
          <a:xfrm>
            <a:off x="9503170" y="3173989"/>
            <a:ext cx="2563922" cy="1429387"/>
          </a:xfrm>
          <a:custGeom>
            <a:avLst/>
            <a:gdLst/>
            <a:ahLst/>
            <a:cxnLst/>
            <a:rect l="l" t="t" r="r" b="b"/>
            <a:pathLst>
              <a:path w="2563922" h="1429387">
                <a:moveTo>
                  <a:pt x="0" y="0"/>
                </a:moveTo>
                <a:lnTo>
                  <a:pt x="2563922" y="0"/>
                </a:lnTo>
                <a:lnTo>
                  <a:pt x="2563922" y="1429387"/>
                </a:lnTo>
                <a:lnTo>
                  <a:pt x="0" y="1429387"/>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8" name="Freeform 8"/>
          <p:cNvSpPr/>
          <p:nvPr/>
        </p:nvSpPr>
        <p:spPr>
          <a:xfrm rot="-1862342">
            <a:off x="15068978" y="376930"/>
            <a:ext cx="2073320" cy="2797059"/>
          </a:xfrm>
          <a:custGeom>
            <a:avLst/>
            <a:gdLst/>
            <a:ahLst/>
            <a:cxnLst/>
            <a:rect l="l" t="t" r="r" b="b"/>
            <a:pathLst>
              <a:path w="2073320" h="2797059">
                <a:moveTo>
                  <a:pt x="0" y="0"/>
                </a:moveTo>
                <a:lnTo>
                  <a:pt x="2073320" y="0"/>
                </a:lnTo>
                <a:lnTo>
                  <a:pt x="2073320" y="2797059"/>
                </a:lnTo>
                <a:lnTo>
                  <a:pt x="0" y="2797059"/>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9" name="Freeform 9"/>
          <p:cNvSpPr/>
          <p:nvPr/>
        </p:nvSpPr>
        <p:spPr>
          <a:xfrm>
            <a:off x="15068978" y="2241660"/>
            <a:ext cx="2591052" cy="2587813"/>
          </a:xfrm>
          <a:custGeom>
            <a:avLst/>
            <a:gdLst/>
            <a:ahLst/>
            <a:cxnLst/>
            <a:rect l="l" t="t" r="r" b="b"/>
            <a:pathLst>
              <a:path w="2591052" h="2587813">
                <a:moveTo>
                  <a:pt x="0" y="0"/>
                </a:moveTo>
                <a:lnTo>
                  <a:pt x="2591052" y="0"/>
                </a:lnTo>
                <a:lnTo>
                  <a:pt x="2591052" y="2587813"/>
                </a:lnTo>
                <a:lnTo>
                  <a:pt x="0" y="2587813"/>
                </a:lnTo>
                <a:lnTo>
                  <a:pt x="0" y="0"/>
                </a:lnTo>
                <a:close/>
              </a:path>
            </a:pathLst>
          </a:custGeom>
          <a:blipFill>
            <a:blip r:embed="rId15"/>
            <a:stretch>
              <a:fillRect/>
            </a:stretch>
          </a:blipFill>
        </p:spPr>
      </p:sp>
      <p:sp>
        <p:nvSpPr>
          <p:cNvPr id="10" name="Freeform 10"/>
          <p:cNvSpPr/>
          <p:nvPr/>
        </p:nvSpPr>
        <p:spPr>
          <a:xfrm>
            <a:off x="10951818" y="2022327"/>
            <a:ext cx="2844231" cy="1383007"/>
          </a:xfrm>
          <a:custGeom>
            <a:avLst/>
            <a:gdLst/>
            <a:ahLst/>
            <a:cxnLst/>
            <a:rect l="l" t="t" r="r" b="b"/>
            <a:pathLst>
              <a:path w="2844231" h="1383007">
                <a:moveTo>
                  <a:pt x="0" y="0"/>
                </a:moveTo>
                <a:lnTo>
                  <a:pt x="2844231" y="0"/>
                </a:lnTo>
                <a:lnTo>
                  <a:pt x="2844231" y="1383007"/>
                </a:lnTo>
                <a:lnTo>
                  <a:pt x="0" y="1383007"/>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sp>
        <p:nvSpPr>
          <p:cNvPr id="11" name="TextBox 11"/>
          <p:cNvSpPr txBox="1"/>
          <p:nvPr/>
        </p:nvSpPr>
        <p:spPr>
          <a:xfrm>
            <a:off x="657324" y="490845"/>
            <a:ext cx="15346613" cy="662939"/>
          </a:xfrm>
          <a:prstGeom prst="rect">
            <a:avLst/>
          </a:prstGeom>
        </p:spPr>
        <p:txBody>
          <a:bodyPr lIns="0" tIns="0" rIns="0" bIns="0" rtlCol="0" anchor="t">
            <a:spAutoFit/>
          </a:bodyPr>
          <a:lstStyle/>
          <a:p>
            <a:pPr>
              <a:lnSpc>
                <a:spcPts val="5460"/>
              </a:lnSpc>
            </a:pPr>
            <a:r>
              <a:rPr lang="en-US" sz="3900">
                <a:solidFill>
                  <a:srgbClr val="000000"/>
                </a:solidFill>
                <a:latin typeface="Canva Sans Bold"/>
              </a:rPr>
              <a:t>What is the process?</a:t>
            </a:r>
          </a:p>
        </p:txBody>
      </p:sp>
      <p:sp>
        <p:nvSpPr>
          <p:cNvPr id="12" name="TextBox 12"/>
          <p:cNvSpPr txBox="1"/>
          <p:nvPr/>
        </p:nvSpPr>
        <p:spPr>
          <a:xfrm>
            <a:off x="425862" y="5656386"/>
            <a:ext cx="3756289" cy="2175383"/>
          </a:xfrm>
          <a:prstGeom prst="rect">
            <a:avLst/>
          </a:prstGeom>
        </p:spPr>
        <p:txBody>
          <a:bodyPr lIns="0" tIns="0" rIns="0" bIns="0" rtlCol="0" anchor="t">
            <a:spAutoFit/>
          </a:bodyPr>
          <a:lstStyle/>
          <a:p>
            <a:pPr algn="ctr">
              <a:lnSpc>
                <a:spcPts val="3472"/>
              </a:lnSpc>
            </a:pPr>
            <a:r>
              <a:rPr lang="en-US" sz="2480">
                <a:solidFill>
                  <a:srgbClr val="000000"/>
                </a:solidFill>
                <a:latin typeface="Canva Sans"/>
              </a:rPr>
              <a:t>Most of the fruits and vegetables we eat come from a farm far away. Here they grow and harvest the fruit/veg.</a:t>
            </a:r>
          </a:p>
        </p:txBody>
      </p:sp>
      <p:sp>
        <p:nvSpPr>
          <p:cNvPr id="13" name="TextBox 13"/>
          <p:cNvSpPr txBox="1"/>
          <p:nvPr/>
        </p:nvSpPr>
        <p:spPr>
          <a:xfrm>
            <a:off x="4607494" y="5656386"/>
            <a:ext cx="4775142" cy="3927983"/>
          </a:xfrm>
          <a:prstGeom prst="rect">
            <a:avLst/>
          </a:prstGeom>
        </p:spPr>
        <p:txBody>
          <a:bodyPr lIns="0" tIns="0" rIns="0" bIns="0" rtlCol="0" anchor="t">
            <a:spAutoFit/>
          </a:bodyPr>
          <a:lstStyle/>
          <a:p>
            <a:pPr algn="ctr">
              <a:lnSpc>
                <a:spcPts val="3472"/>
              </a:lnSpc>
            </a:pPr>
            <a:r>
              <a:rPr lang="en-US" sz="2480">
                <a:solidFill>
                  <a:srgbClr val="000000"/>
                </a:solidFill>
                <a:latin typeface="Canva Sans"/>
              </a:rPr>
              <a:t>In a 'sorting centre', the fruit/veg get sorted and packaged. Not all the fruit/veg will go to the shops - some might only be good enough for salads, jam or even too bad to eat. Some will go to shops, some to farmers markets and some to restaurants.</a:t>
            </a:r>
          </a:p>
        </p:txBody>
      </p:sp>
      <p:sp>
        <p:nvSpPr>
          <p:cNvPr id="14" name="TextBox 14"/>
          <p:cNvSpPr txBox="1"/>
          <p:nvPr/>
        </p:nvSpPr>
        <p:spPr>
          <a:xfrm>
            <a:off x="9811261" y="5656386"/>
            <a:ext cx="4019219" cy="3489833"/>
          </a:xfrm>
          <a:prstGeom prst="rect">
            <a:avLst/>
          </a:prstGeom>
        </p:spPr>
        <p:txBody>
          <a:bodyPr lIns="0" tIns="0" rIns="0" bIns="0" rtlCol="0" anchor="t">
            <a:spAutoFit/>
          </a:bodyPr>
          <a:lstStyle/>
          <a:p>
            <a:pPr algn="ctr">
              <a:lnSpc>
                <a:spcPts val="3472"/>
              </a:lnSpc>
            </a:pPr>
            <a:r>
              <a:rPr lang="en-US" sz="2480">
                <a:solidFill>
                  <a:srgbClr val="000000"/>
                </a:solidFill>
                <a:latin typeface="Canva Sans"/>
              </a:rPr>
              <a:t>Then the fruit/veg gets transported all over the world! Depending on how far, it might travel by train, ship, truck or even plane.</a:t>
            </a:r>
          </a:p>
          <a:p>
            <a:pPr algn="ctr">
              <a:lnSpc>
                <a:spcPts val="3472"/>
              </a:lnSpc>
            </a:pPr>
            <a:r>
              <a:rPr lang="en-US" sz="2480">
                <a:solidFill>
                  <a:srgbClr val="000000"/>
                </a:solidFill>
                <a:latin typeface="Canva Sans"/>
              </a:rPr>
              <a:t>Or maybe even all of them!  </a:t>
            </a:r>
          </a:p>
        </p:txBody>
      </p:sp>
      <p:sp>
        <p:nvSpPr>
          <p:cNvPr id="15" name="TextBox 15"/>
          <p:cNvSpPr txBox="1"/>
          <p:nvPr/>
        </p:nvSpPr>
        <p:spPr>
          <a:xfrm>
            <a:off x="14259105" y="5656386"/>
            <a:ext cx="3756289" cy="3489833"/>
          </a:xfrm>
          <a:prstGeom prst="rect">
            <a:avLst/>
          </a:prstGeom>
        </p:spPr>
        <p:txBody>
          <a:bodyPr lIns="0" tIns="0" rIns="0" bIns="0" rtlCol="0" anchor="t">
            <a:spAutoFit/>
          </a:bodyPr>
          <a:lstStyle/>
          <a:p>
            <a:pPr algn="ctr">
              <a:lnSpc>
                <a:spcPts val="3472"/>
              </a:lnSpc>
            </a:pPr>
            <a:r>
              <a:rPr lang="en-US" sz="2480">
                <a:solidFill>
                  <a:srgbClr val="000000"/>
                </a:solidFill>
                <a:latin typeface="Canva Sans"/>
              </a:rPr>
              <a:t>The fruit/veg is transported to shops, farmers markets, school canteens and many more places! That's how it ends up in your lunchbox or 'on your fork'!</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BEAFD"/>
        </a:solidFill>
        <a:effectLst/>
      </p:bgPr>
    </p:bg>
    <p:spTree>
      <p:nvGrpSpPr>
        <p:cNvPr id="1" name=""/>
        <p:cNvGrpSpPr/>
        <p:nvPr/>
      </p:nvGrpSpPr>
      <p:grpSpPr>
        <a:xfrm>
          <a:off x="0" y="0"/>
          <a:ext cx="0" cy="0"/>
          <a:chOff x="0" y="0"/>
          <a:chExt cx="0" cy="0"/>
        </a:xfrm>
      </p:grpSpPr>
      <p:sp>
        <p:nvSpPr>
          <p:cNvPr id="2" name="TextBox 2"/>
          <p:cNvSpPr txBox="1"/>
          <p:nvPr/>
        </p:nvSpPr>
        <p:spPr>
          <a:xfrm>
            <a:off x="657324" y="490845"/>
            <a:ext cx="15346613" cy="662939"/>
          </a:xfrm>
          <a:prstGeom prst="rect">
            <a:avLst/>
          </a:prstGeom>
        </p:spPr>
        <p:txBody>
          <a:bodyPr lIns="0" tIns="0" rIns="0" bIns="0" rtlCol="0" anchor="t">
            <a:spAutoFit/>
          </a:bodyPr>
          <a:lstStyle/>
          <a:p>
            <a:pPr>
              <a:lnSpc>
                <a:spcPts val="5460"/>
              </a:lnSpc>
            </a:pPr>
            <a:r>
              <a:rPr lang="en-US" sz="3900">
                <a:solidFill>
                  <a:srgbClr val="000000"/>
                </a:solidFill>
                <a:latin typeface="Canva Sans Bold"/>
              </a:rPr>
              <a:t>Some important points about the Farm to Fork process</a:t>
            </a:r>
          </a:p>
        </p:txBody>
      </p:sp>
      <p:sp>
        <p:nvSpPr>
          <p:cNvPr id="3" name="TextBox 3"/>
          <p:cNvSpPr txBox="1"/>
          <p:nvPr/>
        </p:nvSpPr>
        <p:spPr>
          <a:xfrm>
            <a:off x="717659" y="1514600"/>
            <a:ext cx="10187752" cy="905510"/>
          </a:xfrm>
          <a:prstGeom prst="rect">
            <a:avLst/>
          </a:prstGeom>
        </p:spPr>
        <p:txBody>
          <a:bodyPr lIns="0" tIns="0" rIns="0" bIns="0" rtlCol="0" anchor="t">
            <a:spAutoFit/>
          </a:bodyPr>
          <a:lstStyle/>
          <a:p>
            <a:pPr>
              <a:lnSpc>
                <a:spcPts val="3640"/>
              </a:lnSpc>
            </a:pPr>
            <a:r>
              <a:rPr lang="en-US" sz="2600">
                <a:solidFill>
                  <a:srgbClr val="000000"/>
                </a:solidFill>
                <a:latin typeface="Canva Sans Bold"/>
              </a:rPr>
              <a:t>The process needs to happen quickly! </a:t>
            </a:r>
          </a:p>
          <a:p>
            <a:pPr>
              <a:lnSpc>
                <a:spcPts val="3640"/>
              </a:lnSpc>
            </a:pPr>
            <a:r>
              <a:rPr lang="en-US" sz="2600">
                <a:solidFill>
                  <a:srgbClr val="2B3360"/>
                </a:solidFill>
                <a:latin typeface="Canva Sans"/>
              </a:rPr>
              <a:t>What do you think will happen if the process takes to long?</a:t>
            </a:r>
          </a:p>
        </p:txBody>
      </p:sp>
      <p:sp>
        <p:nvSpPr>
          <p:cNvPr id="4" name="TextBox 4"/>
          <p:cNvSpPr txBox="1"/>
          <p:nvPr/>
        </p:nvSpPr>
        <p:spPr>
          <a:xfrm>
            <a:off x="657324" y="8413857"/>
            <a:ext cx="16852682" cy="905510"/>
          </a:xfrm>
          <a:prstGeom prst="rect">
            <a:avLst/>
          </a:prstGeom>
        </p:spPr>
        <p:txBody>
          <a:bodyPr lIns="0" tIns="0" rIns="0" bIns="0" rtlCol="0" anchor="t">
            <a:spAutoFit/>
          </a:bodyPr>
          <a:lstStyle/>
          <a:p>
            <a:pPr>
              <a:lnSpc>
                <a:spcPts val="3640"/>
              </a:lnSpc>
            </a:pPr>
            <a:r>
              <a:rPr lang="en-US" sz="2600">
                <a:solidFill>
                  <a:srgbClr val="000000"/>
                </a:solidFill>
                <a:latin typeface="Canva Sans Bold"/>
              </a:rPr>
              <a:t>The process need to happen safely! </a:t>
            </a:r>
          </a:p>
          <a:p>
            <a:pPr>
              <a:lnSpc>
                <a:spcPts val="3640"/>
              </a:lnSpc>
            </a:pPr>
            <a:r>
              <a:rPr lang="en-US" sz="2600">
                <a:solidFill>
                  <a:srgbClr val="2B3360"/>
                </a:solidFill>
                <a:latin typeface="Canva Sans"/>
              </a:rPr>
              <a:t>What do you think that means?</a:t>
            </a:r>
          </a:p>
        </p:txBody>
      </p:sp>
      <p:sp>
        <p:nvSpPr>
          <p:cNvPr id="5" name="TextBox 5"/>
          <p:cNvSpPr txBox="1"/>
          <p:nvPr/>
        </p:nvSpPr>
        <p:spPr>
          <a:xfrm>
            <a:off x="657324" y="4409934"/>
            <a:ext cx="16852682" cy="1362710"/>
          </a:xfrm>
          <a:prstGeom prst="rect">
            <a:avLst/>
          </a:prstGeom>
        </p:spPr>
        <p:txBody>
          <a:bodyPr lIns="0" tIns="0" rIns="0" bIns="0" rtlCol="0" anchor="t">
            <a:spAutoFit/>
          </a:bodyPr>
          <a:lstStyle/>
          <a:p>
            <a:pPr>
              <a:lnSpc>
                <a:spcPts val="3640"/>
              </a:lnSpc>
            </a:pPr>
            <a:r>
              <a:rPr lang="en-US" sz="2600">
                <a:solidFill>
                  <a:srgbClr val="000000"/>
                </a:solidFill>
                <a:latin typeface="Canva Sans Bold"/>
              </a:rPr>
              <a:t>Not every fruit or vegetable follows the same path or process. In the sorting  centre it is decided where the fruit or vegetable will be transported to or what it will be used for</a:t>
            </a:r>
          </a:p>
          <a:p>
            <a:pPr>
              <a:lnSpc>
                <a:spcPts val="3640"/>
              </a:lnSpc>
            </a:pPr>
            <a:r>
              <a:rPr lang="en-US" sz="2600">
                <a:solidFill>
                  <a:srgbClr val="2B3360"/>
                </a:solidFill>
                <a:latin typeface="Canva Sans"/>
              </a:rPr>
              <a:t>What do you think fruits and vegetables are sorted for?</a:t>
            </a:r>
          </a:p>
        </p:txBody>
      </p:sp>
      <p:sp>
        <p:nvSpPr>
          <p:cNvPr id="6" name="TextBox 6"/>
          <p:cNvSpPr txBox="1"/>
          <p:nvPr/>
        </p:nvSpPr>
        <p:spPr>
          <a:xfrm>
            <a:off x="657324" y="6182218"/>
            <a:ext cx="16852682" cy="1819910"/>
          </a:xfrm>
          <a:prstGeom prst="rect">
            <a:avLst/>
          </a:prstGeom>
        </p:spPr>
        <p:txBody>
          <a:bodyPr lIns="0" tIns="0" rIns="0" bIns="0" rtlCol="0" anchor="t">
            <a:spAutoFit/>
          </a:bodyPr>
          <a:lstStyle/>
          <a:p>
            <a:pPr>
              <a:lnSpc>
                <a:spcPts val="3640"/>
              </a:lnSpc>
            </a:pPr>
            <a:r>
              <a:rPr lang="en-US" sz="2600">
                <a:solidFill>
                  <a:srgbClr val="000000"/>
                </a:solidFill>
                <a:latin typeface="Canva Sans Bold"/>
              </a:rPr>
              <a:t>Some of the fruits or vegetables will be transported to local places, and some might even go internationally!</a:t>
            </a:r>
          </a:p>
          <a:p>
            <a:pPr>
              <a:lnSpc>
                <a:spcPts val="3640"/>
              </a:lnSpc>
            </a:pPr>
            <a:r>
              <a:rPr lang="en-US" sz="2600">
                <a:solidFill>
                  <a:srgbClr val="2B3360"/>
                </a:solidFill>
                <a:latin typeface="Canva Sans"/>
              </a:rPr>
              <a:t>What is 'local'? And why do some go international? </a:t>
            </a:r>
          </a:p>
          <a:p>
            <a:pPr>
              <a:lnSpc>
                <a:spcPts val="3640"/>
              </a:lnSpc>
            </a:pPr>
            <a:r>
              <a:rPr lang="en-US" sz="2600">
                <a:solidFill>
                  <a:srgbClr val="2B3360"/>
                </a:solidFill>
                <a:latin typeface="Canva Sans"/>
              </a:rPr>
              <a:t>Can you think of a reason?</a:t>
            </a:r>
          </a:p>
        </p:txBody>
      </p:sp>
      <p:sp>
        <p:nvSpPr>
          <p:cNvPr id="7" name="TextBox 7"/>
          <p:cNvSpPr txBox="1"/>
          <p:nvPr/>
        </p:nvSpPr>
        <p:spPr>
          <a:xfrm>
            <a:off x="717659" y="2790817"/>
            <a:ext cx="13894721" cy="1362710"/>
          </a:xfrm>
          <a:prstGeom prst="rect">
            <a:avLst/>
          </a:prstGeom>
        </p:spPr>
        <p:txBody>
          <a:bodyPr lIns="0" tIns="0" rIns="0" bIns="0" rtlCol="0" anchor="t">
            <a:spAutoFit/>
          </a:bodyPr>
          <a:lstStyle/>
          <a:p>
            <a:pPr>
              <a:lnSpc>
                <a:spcPts val="3640"/>
              </a:lnSpc>
            </a:pPr>
            <a:r>
              <a:rPr lang="en-US" sz="2600">
                <a:solidFill>
                  <a:srgbClr val="000000"/>
                </a:solidFill>
                <a:latin typeface="Canva Sans Bold"/>
              </a:rPr>
              <a:t>Not all fruits and vegetables are harvested in the same way.</a:t>
            </a:r>
          </a:p>
          <a:p>
            <a:pPr>
              <a:lnSpc>
                <a:spcPts val="3640"/>
              </a:lnSpc>
            </a:pPr>
            <a:r>
              <a:rPr lang="en-US" sz="2600">
                <a:solidFill>
                  <a:srgbClr val="2B3360"/>
                </a:solidFill>
                <a:latin typeface="Canva Sans"/>
              </a:rPr>
              <a:t>Do you know what are some different ways to harvest? For example bananas versus carrots?</a:t>
            </a:r>
          </a:p>
        </p:txBody>
      </p:sp>
      <p:sp>
        <p:nvSpPr>
          <p:cNvPr id="8" name="Freeform 8"/>
          <p:cNvSpPr/>
          <p:nvPr/>
        </p:nvSpPr>
        <p:spPr>
          <a:xfrm>
            <a:off x="7135175" y="8365484"/>
            <a:ext cx="1872755" cy="1444362"/>
          </a:xfrm>
          <a:custGeom>
            <a:avLst/>
            <a:gdLst/>
            <a:ahLst/>
            <a:cxnLst/>
            <a:rect l="l" t="t" r="r" b="b"/>
            <a:pathLst>
              <a:path w="1872755" h="1444362">
                <a:moveTo>
                  <a:pt x="0" y="0"/>
                </a:moveTo>
                <a:lnTo>
                  <a:pt x="1872755" y="0"/>
                </a:lnTo>
                <a:lnTo>
                  <a:pt x="1872755" y="1444362"/>
                </a:lnTo>
                <a:lnTo>
                  <a:pt x="0" y="144436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9" name="Freeform 9"/>
          <p:cNvSpPr/>
          <p:nvPr/>
        </p:nvSpPr>
        <p:spPr>
          <a:xfrm>
            <a:off x="10090865" y="8125632"/>
            <a:ext cx="1508422" cy="1508422"/>
          </a:xfrm>
          <a:custGeom>
            <a:avLst/>
            <a:gdLst/>
            <a:ahLst/>
            <a:cxnLst/>
            <a:rect l="l" t="t" r="r" b="b"/>
            <a:pathLst>
              <a:path w="1508422" h="1508422">
                <a:moveTo>
                  <a:pt x="0" y="0"/>
                </a:moveTo>
                <a:lnTo>
                  <a:pt x="1508423" y="0"/>
                </a:lnTo>
                <a:lnTo>
                  <a:pt x="1508423" y="1508422"/>
                </a:lnTo>
                <a:lnTo>
                  <a:pt x="0" y="150842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0" name="Freeform 10"/>
          <p:cNvSpPr/>
          <p:nvPr/>
        </p:nvSpPr>
        <p:spPr>
          <a:xfrm>
            <a:off x="9617681" y="8471007"/>
            <a:ext cx="1839454" cy="1515251"/>
          </a:xfrm>
          <a:custGeom>
            <a:avLst/>
            <a:gdLst/>
            <a:ahLst/>
            <a:cxnLst/>
            <a:rect l="l" t="t" r="r" b="b"/>
            <a:pathLst>
              <a:path w="1839454" h="1515251">
                <a:moveTo>
                  <a:pt x="0" y="0"/>
                </a:moveTo>
                <a:lnTo>
                  <a:pt x="1839455" y="0"/>
                </a:lnTo>
                <a:lnTo>
                  <a:pt x="1839455" y="1515250"/>
                </a:lnTo>
                <a:lnTo>
                  <a:pt x="0" y="151525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1" name="Freeform 11"/>
          <p:cNvSpPr/>
          <p:nvPr/>
        </p:nvSpPr>
        <p:spPr>
          <a:xfrm>
            <a:off x="12048122" y="7415337"/>
            <a:ext cx="1763042" cy="759711"/>
          </a:xfrm>
          <a:custGeom>
            <a:avLst/>
            <a:gdLst/>
            <a:ahLst/>
            <a:cxnLst/>
            <a:rect l="l" t="t" r="r" b="b"/>
            <a:pathLst>
              <a:path w="1763042" h="759711">
                <a:moveTo>
                  <a:pt x="0" y="0"/>
                </a:moveTo>
                <a:lnTo>
                  <a:pt x="1763042" y="0"/>
                </a:lnTo>
                <a:lnTo>
                  <a:pt x="1763042" y="759711"/>
                </a:lnTo>
                <a:lnTo>
                  <a:pt x="0" y="75971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2" name="Freeform 12"/>
          <p:cNvSpPr/>
          <p:nvPr/>
        </p:nvSpPr>
        <p:spPr>
          <a:xfrm>
            <a:off x="12929456" y="9041823"/>
            <a:ext cx="1950322" cy="1092180"/>
          </a:xfrm>
          <a:custGeom>
            <a:avLst/>
            <a:gdLst/>
            <a:ahLst/>
            <a:cxnLst/>
            <a:rect l="l" t="t" r="r" b="b"/>
            <a:pathLst>
              <a:path w="1950322" h="1092180">
                <a:moveTo>
                  <a:pt x="0" y="0"/>
                </a:moveTo>
                <a:lnTo>
                  <a:pt x="1950322" y="0"/>
                </a:lnTo>
                <a:lnTo>
                  <a:pt x="1950322" y="1092180"/>
                </a:lnTo>
                <a:lnTo>
                  <a:pt x="0" y="1092180"/>
                </a:lnTo>
                <a:lnTo>
                  <a:pt x="0" y="0"/>
                </a:lnTo>
                <a:close/>
              </a:path>
            </a:pathLst>
          </a:custGeom>
          <a:blipFill>
            <a:blip r:embed="rId10"/>
            <a:stretch>
              <a:fillRect/>
            </a:stretch>
          </a:blipFill>
        </p:spPr>
      </p:sp>
      <p:sp>
        <p:nvSpPr>
          <p:cNvPr id="13" name="Freeform 13"/>
          <p:cNvSpPr/>
          <p:nvPr/>
        </p:nvSpPr>
        <p:spPr>
          <a:xfrm>
            <a:off x="12209474" y="8827138"/>
            <a:ext cx="1440338" cy="802988"/>
          </a:xfrm>
          <a:custGeom>
            <a:avLst/>
            <a:gdLst/>
            <a:ahLst/>
            <a:cxnLst/>
            <a:rect l="l" t="t" r="r" b="b"/>
            <a:pathLst>
              <a:path w="1440338" h="802988">
                <a:moveTo>
                  <a:pt x="0" y="0"/>
                </a:moveTo>
                <a:lnTo>
                  <a:pt x="1440338" y="0"/>
                </a:lnTo>
                <a:lnTo>
                  <a:pt x="1440338" y="802988"/>
                </a:lnTo>
                <a:lnTo>
                  <a:pt x="0" y="802988"/>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14" name="Freeform 14"/>
          <p:cNvSpPr/>
          <p:nvPr/>
        </p:nvSpPr>
        <p:spPr>
          <a:xfrm rot="-1862342">
            <a:off x="15242545" y="7308536"/>
            <a:ext cx="1164731" cy="1571307"/>
          </a:xfrm>
          <a:custGeom>
            <a:avLst/>
            <a:gdLst/>
            <a:ahLst/>
            <a:cxnLst/>
            <a:rect l="l" t="t" r="r" b="b"/>
            <a:pathLst>
              <a:path w="1164731" h="1571307">
                <a:moveTo>
                  <a:pt x="0" y="0"/>
                </a:moveTo>
                <a:lnTo>
                  <a:pt x="1164731" y="0"/>
                </a:lnTo>
                <a:lnTo>
                  <a:pt x="1164731" y="1571307"/>
                </a:lnTo>
                <a:lnTo>
                  <a:pt x="0" y="1571307"/>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15" name="Freeform 15"/>
          <p:cNvSpPr/>
          <p:nvPr/>
        </p:nvSpPr>
        <p:spPr>
          <a:xfrm>
            <a:off x="15242545" y="8356087"/>
            <a:ext cx="1455578" cy="1453759"/>
          </a:xfrm>
          <a:custGeom>
            <a:avLst/>
            <a:gdLst/>
            <a:ahLst/>
            <a:cxnLst/>
            <a:rect l="l" t="t" r="r" b="b"/>
            <a:pathLst>
              <a:path w="1455578" h="1453759">
                <a:moveTo>
                  <a:pt x="0" y="0"/>
                </a:moveTo>
                <a:lnTo>
                  <a:pt x="1455578" y="0"/>
                </a:lnTo>
                <a:lnTo>
                  <a:pt x="1455578" y="1453759"/>
                </a:lnTo>
                <a:lnTo>
                  <a:pt x="0" y="1453759"/>
                </a:lnTo>
                <a:lnTo>
                  <a:pt x="0" y="0"/>
                </a:lnTo>
                <a:close/>
              </a:path>
            </a:pathLst>
          </a:custGeom>
          <a:blipFill>
            <a:blip r:embed="rId15"/>
            <a:stretch>
              <a:fillRect/>
            </a:stretch>
          </a:blipFill>
        </p:spPr>
      </p:sp>
      <p:sp>
        <p:nvSpPr>
          <p:cNvPr id="16" name="Freeform 16"/>
          <p:cNvSpPr/>
          <p:nvPr/>
        </p:nvSpPr>
        <p:spPr>
          <a:xfrm>
            <a:off x="13336934" y="8233332"/>
            <a:ext cx="1542843" cy="750208"/>
          </a:xfrm>
          <a:custGeom>
            <a:avLst/>
            <a:gdLst/>
            <a:ahLst/>
            <a:cxnLst/>
            <a:rect l="l" t="t" r="r" b="b"/>
            <a:pathLst>
              <a:path w="1542843" h="750208">
                <a:moveTo>
                  <a:pt x="0" y="0"/>
                </a:moveTo>
                <a:lnTo>
                  <a:pt x="1542844" y="0"/>
                </a:lnTo>
                <a:lnTo>
                  <a:pt x="1542844" y="750207"/>
                </a:lnTo>
                <a:lnTo>
                  <a:pt x="0" y="750207"/>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BEAFD"/>
        </a:solidFill>
        <a:effectLst/>
      </p:bgPr>
    </p:bg>
    <p:spTree>
      <p:nvGrpSpPr>
        <p:cNvPr id="1" name=""/>
        <p:cNvGrpSpPr/>
        <p:nvPr/>
      </p:nvGrpSpPr>
      <p:grpSpPr>
        <a:xfrm>
          <a:off x="0" y="0"/>
          <a:ext cx="0" cy="0"/>
          <a:chOff x="0" y="0"/>
          <a:chExt cx="0" cy="0"/>
        </a:xfrm>
      </p:grpSpPr>
      <p:pic>
        <p:nvPicPr>
          <p:cNvPr id="2" name="Picture 2">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7"/>
          <a:srcRect/>
          <a:stretch>
            <a:fillRect/>
          </a:stretch>
        </p:blipFill>
        <p:spPr>
          <a:xfrm>
            <a:off x="1028700" y="5937797"/>
            <a:ext cx="9034659" cy="4061452"/>
          </a:xfrm>
          <a:prstGeom prst="rect">
            <a:avLst/>
          </a:prstGeom>
        </p:spPr>
      </p:pic>
      <p:pic>
        <p:nvPicPr>
          <p:cNvPr id="3" name="Picture 3">
            <a:hlinkClick r:id="" action="ppaction://media"/>
          </p:cNvPr>
          <p:cNvPicPr>
            <a:picLocks noChangeAspect="1"/>
          </p:cNvPicPr>
          <p:nvPr>
            <a:videoFile r:link="rId4"/>
            <p:extLst>
              <p:ext uri="{DAA4B4D4-6D71-4841-9C94-3DE7FCFB9230}">
                <p14:media xmlns:p14="http://schemas.microsoft.com/office/powerpoint/2010/main" r:embed="rId3"/>
              </p:ext>
            </p:extLst>
          </p:nvPr>
        </p:nvPicPr>
        <p:blipFill>
          <a:blip r:embed="rId8"/>
          <a:srcRect/>
          <a:stretch>
            <a:fillRect/>
          </a:stretch>
        </p:blipFill>
        <p:spPr>
          <a:xfrm>
            <a:off x="11477885" y="3680827"/>
            <a:ext cx="5054737" cy="6318422"/>
          </a:xfrm>
          <a:prstGeom prst="rect">
            <a:avLst/>
          </a:prstGeom>
        </p:spPr>
      </p:pic>
      <p:sp>
        <p:nvSpPr>
          <p:cNvPr id="4" name="TextBox 4"/>
          <p:cNvSpPr txBox="1"/>
          <p:nvPr/>
        </p:nvSpPr>
        <p:spPr>
          <a:xfrm>
            <a:off x="657324" y="490845"/>
            <a:ext cx="15346613" cy="662939"/>
          </a:xfrm>
          <a:prstGeom prst="rect">
            <a:avLst/>
          </a:prstGeom>
        </p:spPr>
        <p:txBody>
          <a:bodyPr lIns="0" tIns="0" rIns="0" bIns="0" rtlCol="0" anchor="t">
            <a:spAutoFit/>
          </a:bodyPr>
          <a:lstStyle/>
          <a:p>
            <a:pPr>
              <a:lnSpc>
                <a:spcPts val="5460"/>
              </a:lnSpc>
            </a:pPr>
            <a:r>
              <a:rPr lang="en-US" sz="3900">
                <a:solidFill>
                  <a:srgbClr val="000000"/>
                </a:solidFill>
                <a:latin typeface="Canva Sans Bold"/>
              </a:rPr>
              <a:t>Harvest </a:t>
            </a:r>
          </a:p>
        </p:txBody>
      </p:sp>
      <p:sp>
        <p:nvSpPr>
          <p:cNvPr id="5" name="TextBox 5"/>
          <p:cNvSpPr txBox="1"/>
          <p:nvPr/>
        </p:nvSpPr>
        <p:spPr>
          <a:xfrm>
            <a:off x="657324" y="1430387"/>
            <a:ext cx="16359688" cy="3468642"/>
          </a:xfrm>
          <a:prstGeom prst="rect">
            <a:avLst/>
          </a:prstGeom>
        </p:spPr>
        <p:txBody>
          <a:bodyPr lIns="0" tIns="0" rIns="0" bIns="0" rtlCol="0" anchor="t">
            <a:spAutoFit/>
          </a:bodyPr>
          <a:lstStyle/>
          <a:p>
            <a:pPr>
              <a:lnSpc>
                <a:spcPts val="3920"/>
              </a:lnSpc>
            </a:pPr>
            <a:r>
              <a:rPr lang="en-US" sz="2800" dirty="0">
                <a:solidFill>
                  <a:srgbClr val="000000"/>
                </a:solidFill>
                <a:latin typeface="Canva Sans"/>
              </a:rPr>
              <a:t>On the farm, fruits and vegetables are grown and then harvested. This often happens with big machines, so the process is very quick. But not all are harvested in the same way of course! Some are still picked by hand.</a:t>
            </a:r>
          </a:p>
          <a:p>
            <a:pPr>
              <a:lnSpc>
                <a:spcPts val="3920"/>
              </a:lnSpc>
            </a:pPr>
            <a:r>
              <a:rPr lang="en-US" sz="2800" dirty="0">
                <a:solidFill>
                  <a:srgbClr val="000000"/>
                </a:solidFill>
                <a:latin typeface="Canva Sans"/>
              </a:rPr>
              <a:t>Have a look at carrots versus bananas.</a:t>
            </a:r>
          </a:p>
          <a:p>
            <a:pPr>
              <a:lnSpc>
                <a:spcPts val="3920"/>
              </a:lnSpc>
            </a:pPr>
            <a:endParaRPr lang="en-US" sz="2800" dirty="0">
              <a:solidFill>
                <a:srgbClr val="000000"/>
              </a:solidFill>
              <a:latin typeface="Canva Sans"/>
            </a:endParaRPr>
          </a:p>
          <a:p>
            <a:pPr>
              <a:lnSpc>
                <a:spcPts val="3920"/>
              </a:lnSpc>
            </a:pPr>
            <a:r>
              <a:rPr lang="en-US" sz="2800" dirty="0">
                <a:solidFill>
                  <a:srgbClr val="2C3242"/>
                </a:solidFill>
                <a:latin typeface="Canva Sans"/>
              </a:rPr>
              <a:t>This way they stay fresh and only ripen whey get to </a:t>
            </a:r>
          </a:p>
          <a:p>
            <a:pPr>
              <a:lnSpc>
                <a:spcPts val="3920"/>
              </a:lnSpc>
            </a:pPr>
            <a:r>
              <a:rPr lang="en-US" sz="2800" dirty="0">
                <a:solidFill>
                  <a:srgbClr val="2C3242"/>
                </a:solidFill>
                <a:latin typeface="Canva Sans"/>
              </a:rPr>
              <a:t>the store! (Think green bananas).</a:t>
            </a:r>
          </a:p>
        </p:txBody>
      </p:sp>
      <p:sp>
        <p:nvSpPr>
          <p:cNvPr id="6" name="TextBox 5">
            <a:extLst>
              <a:ext uri="{FF2B5EF4-FFF2-40B4-BE49-F238E27FC236}">
                <a16:creationId xmlns:a16="http://schemas.microsoft.com/office/drawing/2014/main" id="{40FFA886-48E6-2956-76D7-CF9B46EBC4BB}"/>
              </a:ext>
            </a:extLst>
          </p:cNvPr>
          <p:cNvSpPr txBox="1"/>
          <p:nvPr/>
        </p:nvSpPr>
        <p:spPr>
          <a:xfrm>
            <a:off x="10063359" y="4899029"/>
            <a:ext cx="833241" cy="646331"/>
          </a:xfrm>
          <a:prstGeom prst="rect">
            <a:avLst/>
          </a:prstGeom>
          <a:noFill/>
        </p:spPr>
        <p:txBody>
          <a:bodyPr wrap="square" rtlCol="0">
            <a:spAutoFit/>
          </a:bodyPr>
          <a:lstStyle/>
          <a:p>
            <a:r>
              <a:rPr lang="en-AU" dirty="0"/>
              <a:t>Play GIFS</a:t>
            </a:r>
          </a:p>
        </p:txBody>
      </p:sp>
      <p:cxnSp>
        <p:nvCxnSpPr>
          <p:cNvPr id="8" name="Straight Arrow Connector 7">
            <a:extLst>
              <a:ext uri="{FF2B5EF4-FFF2-40B4-BE49-F238E27FC236}">
                <a16:creationId xmlns:a16="http://schemas.microsoft.com/office/drawing/2014/main" id="{E85F4000-6364-9D20-76AE-06E134C67C3B}"/>
              </a:ext>
            </a:extLst>
          </p:cNvPr>
          <p:cNvCxnSpPr/>
          <p:nvPr/>
        </p:nvCxnSpPr>
        <p:spPr>
          <a:xfrm flipH="1">
            <a:off x="9525000" y="5295900"/>
            <a:ext cx="381000" cy="2494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358AEA3D-0E54-7A57-9068-AF22D2ADF39C}"/>
              </a:ext>
            </a:extLst>
          </p:cNvPr>
          <p:cNvCxnSpPr/>
          <p:nvPr/>
        </p:nvCxnSpPr>
        <p:spPr>
          <a:xfrm>
            <a:off x="10896600" y="5387972"/>
            <a:ext cx="423926" cy="2889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video>
              <p:cMediaNode vol="100000">
                <p:cTn id="2" fill="hold" display="0">
                  <p:stCondLst>
                    <p:cond delay="indefinite"/>
                  </p:stCondLst>
                </p:cTn>
                <p:tgtEl>
                  <p:spTgt spid="2"/>
                </p:tgtEl>
              </p:cMediaNode>
            </p:video>
            <p:video>
              <p:cMediaNode vol="100000">
                <p:cTn id="3" fill="hold" display="0">
                  <p:stCondLst>
                    <p:cond delay="indefinite"/>
                  </p:stCondLst>
                </p:cTn>
                <p:tgtEl>
                  <p:spTgt spid="3"/>
                </p:tgtEl>
              </p:cMediaNode>
            </p:video>
          </p:childTnLst>
        </p:cTn>
      </p:par>
    </p:tnLst>
  </p:timing>
  <p:extLst>
    <p:ext uri="{6950BFC3-D8DA-4A85-94F7-54DA5524770B}">
      <p188:commentRel xmlns:p188="http://schemas.microsoft.com/office/powerpoint/2018/8/main" r:id="rId6"/>
    </p:ext>
  </p:extLs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BEAFD"/>
        </a:solidFill>
        <a:effectLst/>
      </p:bgPr>
    </p:bg>
    <p:spTree>
      <p:nvGrpSpPr>
        <p:cNvPr id="1" name=""/>
        <p:cNvGrpSpPr/>
        <p:nvPr/>
      </p:nvGrpSpPr>
      <p:grpSpPr>
        <a:xfrm>
          <a:off x="0" y="0"/>
          <a:ext cx="0" cy="0"/>
          <a:chOff x="0" y="0"/>
          <a:chExt cx="0" cy="0"/>
        </a:xfrm>
      </p:grpSpPr>
      <p:sp>
        <p:nvSpPr>
          <p:cNvPr id="3" name="TextBox 3"/>
          <p:cNvSpPr txBox="1"/>
          <p:nvPr/>
        </p:nvSpPr>
        <p:spPr>
          <a:xfrm>
            <a:off x="657324" y="490845"/>
            <a:ext cx="15346613" cy="662939"/>
          </a:xfrm>
          <a:prstGeom prst="rect">
            <a:avLst/>
          </a:prstGeom>
        </p:spPr>
        <p:txBody>
          <a:bodyPr lIns="0" tIns="0" rIns="0" bIns="0" rtlCol="0" anchor="t">
            <a:spAutoFit/>
          </a:bodyPr>
          <a:lstStyle/>
          <a:p>
            <a:pPr>
              <a:lnSpc>
                <a:spcPts val="5460"/>
              </a:lnSpc>
            </a:pPr>
            <a:r>
              <a:rPr lang="en-US" sz="3900">
                <a:solidFill>
                  <a:srgbClr val="000000"/>
                </a:solidFill>
                <a:latin typeface="Canva Sans Bold"/>
              </a:rPr>
              <a:t>Sorting centre</a:t>
            </a:r>
          </a:p>
        </p:txBody>
      </p:sp>
      <p:sp>
        <p:nvSpPr>
          <p:cNvPr id="4" name="TextBox 4"/>
          <p:cNvSpPr txBox="1"/>
          <p:nvPr/>
        </p:nvSpPr>
        <p:spPr>
          <a:xfrm>
            <a:off x="657324" y="1418104"/>
            <a:ext cx="16891325" cy="3273332"/>
          </a:xfrm>
          <a:prstGeom prst="rect">
            <a:avLst/>
          </a:prstGeom>
        </p:spPr>
        <p:txBody>
          <a:bodyPr lIns="0" tIns="0" rIns="0" bIns="0" rtlCol="0" anchor="t">
            <a:spAutoFit/>
          </a:bodyPr>
          <a:lstStyle/>
          <a:p>
            <a:pPr>
              <a:lnSpc>
                <a:spcPts val="4340"/>
              </a:lnSpc>
            </a:pPr>
            <a:r>
              <a:rPr lang="en-US" sz="3100" dirty="0">
                <a:solidFill>
                  <a:srgbClr val="000000"/>
                </a:solidFill>
                <a:latin typeface="Canva Sans"/>
              </a:rPr>
              <a:t>Not every fruit or vegetable that is harvested is deemed good enough to go to the shops or be sold elsewhere. Some are odd-shaped and will be used for other things like jams, pre-cut fruit or veggie bags, soups, </a:t>
            </a:r>
            <a:r>
              <a:rPr lang="en-US" sz="3100" dirty="0" err="1">
                <a:solidFill>
                  <a:srgbClr val="000000"/>
                </a:solidFill>
                <a:latin typeface="Canva Sans"/>
              </a:rPr>
              <a:t>babyfood</a:t>
            </a:r>
            <a:r>
              <a:rPr lang="en-US" sz="3100" dirty="0">
                <a:solidFill>
                  <a:srgbClr val="000000"/>
                </a:solidFill>
                <a:latin typeface="Canva Sans"/>
              </a:rPr>
              <a:t> or even dog food! </a:t>
            </a:r>
          </a:p>
          <a:p>
            <a:pPr>
              <a:lnSpc>
                <a:spcPts val="4340"/>
              </a:lnSpc>
            </a:pPr>
            <a:endParaRPr lang="en-US" sz="3100" dirty="0">
              <a:solidFill>
                <a:srgbClr val="000000"/>
              </a:solidFill>
              <a:latin typeface="Canva Sans"/>
            </a:endParaRPr>
          </a:p>
          <a:p>
            <a:pPr>
              <a:lnSpc>
                <a:spcPts val="4340"/>
              </a:lnSpc>
            </a:pPr>
            <a:r>
              <a:rPr lang="en-US" sz="3100" dirty="0">
                <a:solidFill>
                  <a:srgbClr val="000000"/>
                </a:solidFill>
                <a:latin typeface="Canva Sans"/>
              </a:rPr>
              <a:t>Some might also be thrown out: they might be too small, have a weird shape or </a:t>
            </a:r>
            <a:r>
              <a:rPr lang="en-US" sz="3100" dirty="0" err="1">
                <a:solidFill>
                  <a:srgbClr val="000000"/>
                </a:solidFill>
                <a:latin typeface="Canva Sans"/>
              </a:rPr>
              <a:t>colour</a:t>
            </a:r>
            <a:r>
              <a:rPr lang="en-US" sz="3100" dirty="0">
                <a:solidFill>
                  <a:srgbClr val="000000"/>
                </a:solidFill>
                <a:latin typeface="Canva Sans"/>
              </a:rPr>
              <a:t>, or are not good to eat because they have a bug in them or have been affected by a disease.</a:t>
            </a:r>
          </a:p>
        </p:txBody>
      </p:sp>
      <p:pic>
        <p:nvPicPr>
          <p:cNvPr id="8" name="Picture 7" descr="A group of fruit with faces&#10;&#10;Description automatically generated">
            <a:extLst>
              <a:ext uri="{FF2B5EF4-FFF2-40B4-BE49-F238E27FC236}">
                <a16:creationId xmlns:a16="http://schemas.microsoft.com/office/drawing/2014/main" id="{3F7D1DB7-236C-65C2-8000-AC6F8AC741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5850445" y="3193183"/>
            <a:ext cx="7272909" cy="102870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BEAFD"/>
        </a:solidFill>
        <a:effectLst/>
      </p:bgPr>
    </p:bg>
    <p:spTree>
      <p:nvGrpSpPr>
        <p:cNvPr id="1" name=""/>
        <p:cNvGrpSpPr/>
        <p:nvPr/>
      </p:nvGrpSpPr>
      <p:grpSpPr>
        <a:xfrm>
          <a:off x="0" y="0"/>
          <a:ext cx="0" cy="0"/>
          <a:chOff x="0" y="0"/>
          <a:chExt cx="0" cy="0"/>
        </a:xfrm>
      </p:grpSpPr>
      <p:sp>
        <p:nvSpPr>
          <p:cNvPr id="2" name="TextBox 2"/>
          <p:cNvSpPr txBox="1"/>
          <p:nvPr/>
        </p:nvSpPr>
        <p:spPr>
          <a:xfrm>
            <a:off x="657324" y="490845"/>
            <a:ext cx="15346613" cy="662939"/>
          </a:xfrm>
          <a:prstGeom prst="rect">
            <a:avLst/>
          </a:prstGeom>
        </p:spPr>
        <p:txBody>
          <a:bodyPr lIns="0" tIns="0" rIns="0" bIns="0" rtlCol="0" anchor="t">
            <a:spAutoFit/>
          </a:bodyPr>
          <a:lstStyle/>
          <a:p>
            <a:pPr>
              <a:lnSpc>
                <a:spcPts val="5460"/>
              </a:lnSpc>
            </a:pPr>
            <a:r>
              <a:rPr lang="en-US" sz="3900">
                <a:solidFill>
                  <a:srgbClr val="000000"/>
                </a:solidFill>
                <a:latin typeface="Canva Sans Bold"/>
              </a:rPr>
              <a:t>Transport</a:t>
            </a:r>
          </a:p>
        </p:txBody>
      </p:sp>
      <p:sp>
        <p:nvSpPr>
          <p:cNvPr id="3" name="TextBox 3"/>
          <p:cNvSpPr txBox="1"/>
          <p:nvPr/>
        </p:nvSpPr>
        <p:spPr>
          <a:xfrm>
            <a:off x="657324" y="1418104"/>
            <a:ext cx="16891325" cy="2067682"/>
          </a:xfrm>
          <a:prstGeom prst="rect">
            <a:avLst/>
          </a:prstGeom>
        </p:spPr>
        <p:txBody>
          <a:bodyPr lIns="0" tIns="0" rIns="0" bIns="0" rtlCol="0" anchor="t">
            <a:spAutoFit/>
          </a:bodyPr>
          <a:lstStyle/>
          <a:p>
            <a:pPr>
              <a:lnSpc>
                <a:spcPts val="4060"/>
              </a:lnSpc>
            </a:pPr>
            <a:r>
              <a:rPr lang="en-US" sz="2900" dirty="0">
                <a:solidFill>
                  <a:srgbClr val="000000"/>
                </a:solidFill>
                <a:latin typeface="Canva Sans"/>
              </a:rPr>
              <a:t>The fruits and vegetables are transported to local, nation-wide and sometimes even international sellers! Depending on where they go, they are transported by refrigerated trucks, trains, container ships or even planes. To makes sure the produce does not get damaged from all the humps and bumps, they are packaged in soft materials and in pallets.</a:t>
            </a:r>
          </a:p>
        </p:txBody>
      </p:sp>
      <p:sp>
        <p:nvSpPr>
          <p:cNvPr id="6" name="TextBox 5">
            <a:extLst>
              <a:ext uri="{FF2B5EF4-FFF2-40B4-BE49-F238E27FC236}">
                <a16:creationId xmlns:a16="http://schemas.microsoft.com/office/drawing/2014/main" id="{B4ED786D-D954-53F3-8634-6A8060FB1343}"/>
              </a:ext>
            </a:extLst>
          </p:cNvPr>
          <p:cNvSpPr txBox="1"/>
          <p:nvPr/>
        </p:nvSpPr>
        <p:spPr>
          <a:xfrm>
            <a:off x="657324" y="8684229"/>
            <a:ext cx="2543076" cy="923330"/>
          </a:xfrm>
          <a:prstGeom prst="rect">
            <a:avLst/>
          </a:prstGeom>
          <a:noFill/>
        </p:spPr>
        <p:txBody>
          <a:bodyPr wrap="square">
            <a:spAutoFit/>
          </a:bodyPr>
          <a:lstStyle/>
          <a:p>
            <a:r>
              <a:rPr lang="en-AU" dirty="0">
                <a:hlinkClick r:id="rId3"/>
              </a:rPr>
              <a:t>https://www.youtube.com/watch?v=dBcyDIhbNes</a:t>
            </a:r>
            <a:r>
              <a:rPr lang="en-AU" dirty="0"/>
              <a:t> </a:t>
            </a:r>
          </a:p>
        </p:txBody>
      </p:sp>
      <p:pic>
        <p:nvPicPr>
          <p:cNvPr id="5" name="Online Media 4" title="DOLE - Banana and Pineapples Journey From Farm to Store">
            <a:hlinkClick r:id="" action="ppaction://media"/>
            <a:extLst>
              <a:ext uri="{FF2B5EF4-FFF2-40B4-BE49-F238E27FC236}">
                <a16:creationId xmlns:a16="http://schemas.microsoft.com/office/drawing/2014/main" id="{46C62860-97A2-63FE-2878-7335EAA430EE}"/>
              </a:ext>
            </a:extLst>
          </p:cNvPr>
          <p:cNvPicPr>
            <a:picLocks noRot="1" noChangeAspect="1"/>
          </p:cNvPicPr>
          <p:nvPr>
            <a:videoFile r:link="rId1"/>
          </p:nvPr>
        </p:nvPicPr>
        <p:blipFill>
          <a:blip r:embed="rId4"/>
          <a:stretch>
            <a:fillRect/>
          </a:stretch>
        </p:blipFill>
        <p:spPr>
          <a:xfrm>
            <a:off x="4267200" y="3732106"/>
            <a:ext cx="10820400" cy="611352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BEAFD"/>
        </a:solidFill>
        <a:effectLst/>
      </p:bgPr>
    </p:bg>
    <p:spTree>
      <p:nvGrpSpPr>
        <p:cNvPr id="1" name=""/>
        <p:cNvGrpSpPr/>
        <p:nvPr/>
      </p:nvGrpSpPr>
      <p:grpSpPr>
        <a:xfrm>
          <a:off x="0" y="0"/>
          <a:ext cx="0" cy="0"/>
          <a:chOff x="0" y="0"/>
          <a:chExt cx="0" cy="0"/>
        </a:xfrm>
      </p:grpSpPr>
      <p:sp>
        <p:nvSpPr>
          <p:cNvPr id="2" name="TextBox 2"/>
          <p:cNvSpPr txBox="1"/>
          <p:nvPr/>
        </p:nvSpPr>
        <p:spPr>
          <a:xfrm>
            <a:off x="657324" y="1106359"/>
            <a:ext cx="16891325" cy="6030497"/>
          </a:xfrm>
          <a:prstGeom prst="rect">
            <a:avLst/>
          </a:prstGeom>
        </p:spPr>
        <p:txBody>
          <a:bodyPr lIns="0" tIns="0" rIns="0" bIns="0" rtlCol="0" anchor="t">
            <a:spAutoFit/>
          </a:bodyPr>
          <a:lstStyle/>
          <a:p>
            <a:pPr>
              <a:lnSpc>
                <a:spcPts val="4340"/>
              </a:lnSpc>
            </a:pPr>
            <a:r>
              <a:rPr lang="en-US" sz="2800" dirty="0">
                <a:solidFill>
                  <a:srgbClr val="000000"/>
                </a:solidFill>
                <a:latin typeface="Canva Sans"/>
              </a:rPr>
              <a:t>The Farm to fork process needs to happen safely! Just like you need to wash your hands before eating, the fruits and vegetables cannot become very dirty, rotten or have any dangerous chemicals or bacteria on them. Food safety is important at every step of the supply chain. There are several ways to keep the fruits and vegetables safe:</a:t>
            </a:r>
          </a:p>
          <a:p>
            <a:pPr marL="669291" lvl="1" indent="-334646">
              <a:lnSpc>
                <a:spcPts val="4340"/>
              </a:lnSpc>
              <a:buFont typeface="Arial"/>
              <a:buChar char="•"/>
            </a:pPr>
            <a:r>
              <a:rPr lang="en-US" sz="2800" dirty="0">
                <a:solidFill>
                  <a:srgbClr val="000000"/>
                </a:solidFill>
                <a:latin typeface="Canva Sans Bold"/>
              </a:rPr>
              <a:t>They are washed, to remove pesticides and dirt</a:t>
            </a:r>
          </a:p>
          <a:p>
            <a:pPr marL="669291" lvl="1" indent="-334646">
              <a:lnSpc>
                <a:spcPts val="4340"/>
              </a:lnSpc>
              <a:buFont typeface="Arial"/>
              <a:buChar char="•"/>
            </a:pPr>
            <a:r>
              <a:rPr lang="en-US" sz="2800" dirty="0">
                <a:solidFill>
                  <a:srgbClr val="000000"/>
                </a:solidFill>
                <a:latin typeface="Canva Sans Bold"/>
              </a:rPr>
              <a:t>They are kept cold (also during transport!)</a:t>
            </a:r>
          </a:p>
          <a:p>
            <a:pPr marL="669291" lvl="1" indent="-334646">
              <a:lnSpc>
                <a:spcPts val="4340"/>
              </a:lnSpc>
              <a:buFont typeface="Arial"/>
              <a:buChar char="•"/>
            </a:pPr>
            <a:r>
              <a:rPr lang="en-US" sz="2800" dirty="0">
                <a:solidFill>
                  <a:srgbClr val="000000"/>
                </a:solidFill>
                <a:latin typeface="Canva Sans Bold"/>
              </a:rPr>
              <a:t>Sometimes gas (such as CO2) is used to keep the produce fresh and bug free</a:t>
            </a:r>
          </a:p>
          <a:p>
            <a:pPr marL="669291" lvl="1" indent="-334646">
              <a:lnSpc>
                <a:spcPts val="4340"/>
              </a:lnSpc>
              <a:buFont typeface="Arial"/>
              <a:buChar char="•"/>
            </a:pPr>
            <a:r>
              <a:rPr lang="en-US" sz="2800" dirty="0">
                <a:solidFill>
                  <a:srgbClr val="000000"/>
                </a:solidFill>
                <a:latin typeface="Canva Sans Bold"/>
              </a:rPr>
              <a:t>Workers wear gloves and masks and visually inspect the produce</a:t>
            </a:r>
          </a:p>
          <a:p>
            <a:pPr marL="669291" lvl="1" indent="-334646">
              <a:lnSpc>
                <a:spcPts val="4340"/>
              </a:lnSpc>
              <a:buFont typeface="Arial"/>
              <a:buChar char="•"/>
            </a:pPr>
            <a:r>
              <a:rPr lang="en-US" sz="2800" dirty="0">
                <a:solidFill>
                  <a:srgbClr val="000000"/>
                </a:solidFill>
                <a:latin typeface="Canva Sans Bold"/>
              </a:rPr>
              <a:t>From each batch of produce, a sample is taken and tested for any </a:t>
            </a:r>
          </a:p>
          <a:p>
            <a:pPr>
              <a:lnSpc>
                <a:spcPts val="4340"/>
              </a:lnSpc>
            </a:pPr>
            <a:r>
              <a:rPr lang="en-US" sz="2800" dirty="0">
                <a:solidFill>
                  <a:srgbClr val="000000"/>
                </a:solidFill>
                <a:latin typeface="Canva Sans Bold"/>
              </a:rPr>
              <a:t>       bugs, chemicals, viruses or bacteria.</a:t>
            </a:r>
          </a:p>
          <a:p>
            <a:pPr>
              <a:lnSpc>
                <a:spcPts val="4340"/>
              </a:lnSpc>
            </a:pPr>
            <a:endParaRPr lang="en-US" sz="3100" dirty="0">
              <a:solidFill>
                <a:srgbClr val="000000"/>
              </a:solidFill>
              <a:latin typeface="Canva Sans Bold"/>
            </a:endParaRPr>
          </a:p>
        </p:txBody>
      </p:sp>
      <p:sp>
        <p:nvSpPr>
          <p:cNvPr id="3" name="Freeform 3"/>
          <p:cNvSpPr/>
          <p:nvPr/>
        </p:nvSpPr>
        <p:spPr>
          <a:xfrm>
            <a:off x="12745975" y="8781158"/>
            <a:ext cx="1355488" cy="1215011"/>
          </a:xfrm>
          <a:custGeom>
            <a:avLst/>
            <a:gdLst/>
            <a:ahLst/>
            <a:cxnLst/>
            <a:rect l="l" t="t" r="r" b="b"/>
            <a:pathLst>
              <a:path w="1355488" h="1215011">
                <a:moveTo>
                  <a:pt x="0" y="0"/>
                </a:moveTo>
                <a:lnTo>
                  <a:pt x="1355488" y="0"/>
                </a:lnTo>
                <a:lnTo>
                  <a:pt x="1355488" y="1215011"/>
                </a:lnTo>
                <a:lnTo>
                  <a:pt x="0" y="121501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a:off x="14101463" y="5905500"/>
            <a:ext cx="3838069" cy="4090668"/>
          </a:xfrm>
          <a:custGeom>
            <a:avLst/>
            <a:gdLst/>
            <a:ahLst/>
            <a:cxnLst/>
            <a:rect l="l" t="t" r="r" b="b"/>
            <a:pathLst>
              <a:path w="3525748" h="3677442">
                <a:moveTo>
                  <a:pt x="0" y="0"/>
                </a:moveTo>
                <a:lnTo>
                  <a:pt x="3525748" y="0"/>
                </a:lnTo>
                <a:lnTo>
                  <a:pt x="3525748" y="3677443"/>
                </a:lnTo>
                <a:lnTo>
                  <a:pt x="0" y="367744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TextBox 5"/>
          <p:cNvSpPr txBox="1"/>
          <p:nvPr/>
        </p:nvSpPr>
        <p:spPr>
          <a:xfrm>
            <a:off x="657324" y="273685"/>
            <a:ext cx="15346613" cy="755015"/>
          </a:xfrm>
          <a:prstGeom prst="rect">
            <a:avLst/>
          </a:prstGeom>
        </p:spPr>
        <p:txBody>
          <a:bodyPr lIns="0" tIns="0" rIns="0" bIns="0" rtlCol="0" anchor="t">
            <a:spAutoFit/>
          </a:bodyPr>
          <a:lstStyle/>
          <a:p>
            <a:pPr>
              <a:lnSpc>
                <a:spcPts val="6160"/>
              </a:lnSpc>
            </a:pPr>
            <a:r>
              <a:rPr lang="en-US" sz="4400">
                <a:solidFill>
                  <a:srgbClr val="000000"/>
                </a:solidFill>
                <a:latin typeface="Canva Sans Bold"/>
              </a:rPr>
              <a:t>Food safety</a:t>
            </a:r>
          </a:p>
        </p:txBody>
      </p:sp>
      <p:sp>
        <p:nvSpPr>
          <p:cNvPr id="6" name="TextBox 6"/>
          <p:cNvSpPr txBox="1"/>
          <p:nvPr/>
        </p:nvSpPr>
        <p:spPr>
          <a:xfrm>
            <a:off x="657324" y="6760209"/>
            <a:ext cx="16891325" cy="3235960"/>
          </a:xfrm>
          <a:prstGeom prst="rect">
            <a:avLst/>
          </a:prstGeom>
        </p:spPr>
        <p:txBody>
          <a:bodyPr lIns="0" tIns="0" rIns="0" bIns="0" rtlCol="0" anchor="t">
            <a:spAutoFit/>
          </a:bodyPr>
          <a:lstStyle/>
          <a:p>
            <a:pPr>
              <a:lnSpc>
                <a:spcPts val="4340"/>
              </a:lnSpc>
            </a:pPr>
            <a:r>
              <a:rPr lang="en-US" sz="2800" dirty="0">
                <a:solidFill>
                  <a:srgbClr val="000000"/>
                </a:solidFill>
                <a:latin typeface="Canva Sans Bold"/>
              </a:rPr>
              <a:t>You need to be aware of food safety at home too!</a:t>
            </a:r>
          </a:p>
          <a:p>
            <a:pPr>
              <a:lnSpc>
                <a:spcPts val="4340"/>
              </a:lnSpc>
            </a:pPr>
            <a:r>
              <a:rPr lang="en-US" sz="2800" dirty="0">
                <a:solidFill>
                  <a:srgbClr val="2B3360"/>
                </a:solidFill>
                <a:latin typeface="Canva Sans"/>
              </a:rPr>
              <a:t>Where do you store your fruits and vegetables?</a:t>
            </a:r>
          </a:p>
          <a:p>
            <a:pPr>
              <a:lnSpc>
                <a:spcPts val="4340"/>
              </a:lnSpc>
            </a:pPr>
            <a:r>
              <a:rPr lang="en-US" sz="2800" dirty="0">
                <a:solidFill>
                  <a:srgbClr val="2B3360"/>
                </a:solidFill>
                <a:latin typeface="Canva Sans"/>
              </a:rPr>
              <a:t>Do you ever visually inspect before eating?</a:t>
            </a:r>
          </a:p>
          <a:p>
            <a:pPr>
              <a:lnSpc>
                <a:spcPts val="4340"/>
              </a:lnSpc>
            </a:pPr>
            <a:r>
              <a:rPr lang="en-US" sz="2800" dirty="0">
                <a:solidFill>
                  <a:srgbClr val="2B3360"/>
                </a:solidFill>
                <a:latin typeface="Canva Sans"/>
              </a:rPr>
              <a:t>Do you wash your hands and fruit/veg before eating?</a:t>
            </a:r>
          </a:p>
          <a:p>
            <a:pPr>
              <a:lnSpc>
                <a:spcPts val="4340"/>
              </a:lnSpc>
            </a:pPr>
            <a:r>
              <a:rPr lang="en-US" sz="2800" dirty="0">
                <a:solidFill>
                  <a:srgbClr val="2B3360"/>
                </a:solidFill>
                <a:latin typeface="Canva Sans"/>
              </a:rPr>
              <a:t>What happens if you do not safely store and prepare your </a:t>
            </a:r>
          </a:p>
          <a:p>
            <a:pPr>
              <a:lnSpc>
                <a:spcPts val="4340"/>
              </a:lnSpc>
            </a:pPr>
            <a:r>
              <a:rPr lang="en-US" sz="2800" dirty="0">
                <a:solidFill>
                  <a:srgbClr val="2B3360"/>
                </a:solidFill>
                <a:latin typeface="Canva Sans"/>
              </a:rPr>
              <a:t>fruits and vegetables?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BEAFD"/>
        </a:solidFill>
        <a:effectLst/>
      </p:bgPr>
    </p:bg>
    <p:spTree>
      <p:nvGrpSpPr>
        <p:cNvPr id="1" name=""/>
        <p:cNvGrpSpPr/>
        <p:nvPr/>
      </p:nvGrpSpPr>
      <p:grpSpPr>
        <a:xfrm>
          <a:off x="0" y="0"/>
          <a:ext cx="0" cy="0"/>
          <a:chOff x="0" y="0"/>
          <a:chExt cx="0" cy="0"/>
        </a:xfrm>
      </p:grpSpPr>
      <p:sp>
        <p:nvSpPr>
          <p:cNvPr id="2" name="Freeform 2"/>
          <p:cNvSpPr/>
          <p:nvPr/>
        </p:nvSpPr>
        <p:spPr>
          <a:xfrm>
            <a:off x="657324" y="1421500"/>
            <a:ext cx="17056172" cy="8537246"/>
          </a:xfrm>
          <a:custGeom>
            <a:avLst/>
            <a:gdLst/>
            <a:ahLst/>
            <a:cxnLst/>
            <a:rect l="l" t="t" r="r" b="b"/>
            <a:pathLst>
              <a:path w="17056172" h="8537246">
                <a:moveTo>
                  <a:pt x="0" y="0"/>
                </a:moveTo>
                <a:lnTo>
                  <a:pt x="17056173" y="0"/>
                </a:lnTo>
                <a:lnTo>
                  <a:pt x="17056173" y="8537246"/>
                </a:lnTo>
                <a:lnTo>
                  <a:pt x="0" y="8537246"/>
                </a:lnTo>
                <a:lnTo>
                  <a:pt x="0" y="0"/>
                </a:lnTo>
                <a:close/>
              </a:path>
            </a:pathLst>
          </a:custGeom>
          <a:blipFill>
            <a:blip r:embed="rId2"/>
            <a:stretch>
              <a:fillRect/>
            </a:stretch>
          </a:blipFill>
        </p:spPr>
      </p:sp>
      <p:sp>
        <p:nvSpPr>
          <p:cNvPr id="3" name="TextBox 3"/>
          <p:cNvSpPr txBox="1"/>
          <p:nvPr/>
        </p:nvSpPr>
        <p:spPr>
          <a:xfrm>
            <a:off x="657324" y="316230"/>
            <a:ext cx="17056172" cy="712469"/>
          </a:xfrm>
          <a:prstGeom prst="rect">
            <a:avLst/>
          </a:prstGeom>
        </p:spPr>
        <p:txBody>
          <a:bodyPr lIns="0" tIns="0" rIns="0" bIns="0" rtlCol="0" anchor="t">
            <a:spAutoFit/>
          </a:bodyPr>
          <a:lstStyle/>
          <a:p>
            <a:pPr>
              <a:lnSpc>
                <a:spcPts val="5880"/>
              </a:lnSpc>
            </a:pPr>
            <a:r>
              <a:rPr lang="en-US" sz="4200">
                <a:solidFill>
                  <a:srgbClr val="000000"/>
                </a:solidFill>
                <a:latin typeface="Canva Sans Bold"/>
              </a:rPr>
              <a:t>Food safety at home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TotalTime>
  <Words>1104</Words>
  <Application>Microsoft Office PowerPoint</Application>
  <PresentationFormat>Custom</PresentationFormat>
  <Paragraphs>78</Paragraphs>
  <Slides>15</Slides>
  <Notes>0</Notes>
  <HiddenSlides>0</HiddenSlides>
  <MMClips>4</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Nourd</vt:lpstr>
      <vt:lpstr>Nourd Bold</vt:lpstr>
      <vt:lpstr>Arial</vt:lpstr>
      <vt:lpstr>Canva Sans</vt:lpstr>
      <vt:lpstr>Canva Sans Bold</vt:lpstr>
      <vt:lpstr>Calibri</vt:lpstr>
      <vt:lpstr>Nourd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FVM2023_PPT2</dc:title>
  <dc:creator>Nienke De Vlieger</dc:creator>
  <cp:lastModifiedBy>Nienke  de Vlieger</cp:lastModifiedBy>
  <cp:revision>7</cp:revision>
  <dcterms:created xsi:type="dcterms:W3CDTF">2006-08-16T00:00:00Z</dcterms:created>
  <dcterms:modified xsi:type="dcterms:W3CDTF">2023-08-11T05:13:41Z</dcterms:modified>
  <dc:identifier>DAFo_BGK6u8</dc:identifier>
</cp:coreProperties>
</file>