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8288000" cy="10287000"/>
  <p:notesSz cx="6858000" cy="9144000"/>
  <p:embeddedFontLst>
    <p:embeddedFont>
      <p:font typeface="Abhaya Libre" panose="020B0604020202020204" charset="0"/>
      <p:regular r:id="rId14"/>
    </p:embeddedFont>
    <p:embeddedFont>
      <p:font typeface="Alta" panose="020B0604020202020204" charset="0"/>
      <p:regular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6D33486-06AD-06C3-84BF-C56AEA24DED2}" name="David Chung" initials="DC" userId="S::d.chung@healthy-kids.com.au::3a906b7e-92d1-4604-9517-fd8e1b93c7b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599" autoAdjust="0"/>
  </p:normalViewPr>
  <p:slideViewPr>
    <p:cSldViewPr>
      <p:cViewPr varScale="1">
        <p:scale>
          <a:sx n="72" d="100"/>
          <a:sy n="72" d="100"/>
        </p:scale>
        <p:origin x="65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MK-BKUYM0s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sMK-BKUYM0s?feature=oembed" TargetMode="Externa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ED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1268727"/>
            <a:ext cx="9390707" cy="8383340"/>
          </a:xfrm>
          <a:custGeom>
            <a:avLst/>
            <a:gdLst/>
            <a:ahLst/>
            <a:cxnLst/>
            <a:rect l="l" t="t" r="r" b="b"/>
            <a:pathLst>
              <a:path w="9390707" h="8383340">
                <a:moveTo>
                  <a:pt x="0" y="0"/>
                </a:moveTo>
                <a:lnTo>
                  <a:pt x="9390707" y="0"/>
                </a:lnTo>
                <a:lnTo>
                  <a:pt x="9390707" y="8383340"/>
                </a:lnTo>
                <a:lnTo>
                  <a:pt x="0" y="83833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42" b="-42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7411813" y="1930350"/>
            <a:ext cx="11533890" cy="3879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924"/>
              </a:lnSpc>
            </a:pPr>
            <a:r>
              <a:rPr lang="en-US" sz="9189" spc="-91">
                <a:solidFill>
                  <a:srgbClr val="000000"/>
                </a:solidFill>
                <a:latin typeface="Alta"/>
              </a:rPr>
              <a:t>HOW DO FRUITS</a:t>
            </a:r>
          </a:p>
          <a:p>
            <a:pPr marL="0" lvl="0" indent="0" algn="ctr">
              <a:lnSpc>
                <a:spcPts val="9924"/>
              </a:lnSpc>
              <a:spcBef>
                <a:spcPct val="0"/>
              </a:spcBef>
            </a:pPr>
            <a:r>
              <a:rPr lang="en-US" sz="9189" spc="-91">
                <a:solidFill>
                  <a:srgbClr val="000000"/>
                </a:solidFill>
                <a:latin typeface="Alta"/>
              </a:rPr>
              <a:t>AND VEGETABLES GROW?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925742" y="7734149"/>
            <a:ext cx="11533890" cy="12070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35"/>
              </a:lnSpc>
            </a:pPr>
            <a:r>
              <a:rPr lang="en-US" sz="4199" spc="-41">
                <a:solidFill>
                  <a:srgbClr val="000000"/>
                </a:solidFill>
                <a:latin typeface="Alta"/>
              </a:rPr>
              <a:t>FRUIT &amp; VEG MONTH 2023</a:t>
            </a:r>
          </a:p>
          <a:p>
            <a:pPr marL="0" lvl="0" indent="0" algn="ctr">
              <a:lnSpc>
                <a:spcPts val="4535"/>
              </a:lnSpc>
              <a:spcBef>
                <a:spcPct val="0"/>
              </a:spcBef>
            </a:pPr>
            <a:r>
              <a:rPr lang="en-US" sz="4199" spc="-41">
                <a:solidFill>
                  <a:srgbClr val="000000"/>
                </a:solidFill>
                <a:latin typeface="Alta"/>
              </a:rPr>
              <a:t>PPT4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ED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29483" y="3146935"/>
            <a:ext cx="9849800" cy="6952800"/>
          </a:xfrm>
          <a:custGeom>
            <a:avLst/>
            <a:gdLst/>
            <a:ahLst/>
            <a:cxnLst/>
            <a:rect l="l" t="t" r="r" b="b"/>
            <a:pathLst>
              <a:path w="9849800" h="6952800">
                <a:moveTo>
                  <a:pt x="0" y="0"/>
                </a:moveTo>
                <a:lnTo>
                  <a:pt x="9849800" y="0"/>
                </a:lnTo>
                <a:lnTo>
                  <a:pt x="9849800" y="6952800"/>
                </a:lnTo>
                <a:lnTo>
                  <a:pt x="0" y="69528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1135710" y="1775576"/>
            <a:ext cx="6123590" cy="4084434"/>
          </a:xfrm>
          <a:custGeom>
            <a:avLst/>
            <a:gdLst/>
            <a:ahLst/>
            <a:cxnLst/>
            <a:rect l="l" t="t" r="r" b="b"/>
            <a:pathLst>
              <a:path w="6123590" h="4084434">
                <a:moveTo>
                  <a:pt x="0" y="0"/>
                </a:moveTo>
                <a:lnTo>
                  <a:pt x="6123590" y="0"/>
                </a:lnTo>
                <a:lnTo>
                  <a:pt x="6123590" y="4084435"/>
                </a:lnTo>
                <a:lnTo>
                  <a:pt x="0" y="408443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1450830" y="6145984"/>
            <a:ext cx="5493350" cy="3953751"/>
          </a:xfrm>
          <a:custGeom>
            <a:avLst/>
            <a:gdLst/>
            <a:ahLst/>
            <a:cxnLst/>
            <a:rect l="l" t="t" r="r" b="b"/>
            <a:pathLst>
              <a:path w="5493350" h="3953751">
                <a:moveTo>
                  <a:pt x="0" y="0"/>
                </a:moveTo>
                <a:lnTo>
                  <a:pt x="5493350" y="0"/>
                </a:lnTo>
                <a:lnTo>
                  <a:pt x="5493350" y="3953751"/>
                </a:lnTo>
                <a:lnTo>
                  <a:pt x="0" y="395375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3349" t="-16140" r="-25255"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729483" y="757596"/>
            <a:ext cx="16529817" cy="10179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7340"/>
              </a:lnSpc>
              <a:spcBef>
                <a:spcPct val="0"/>
              </a:spcBef>
            </a:pPr>
            <a:r>
              <a:rPr lang="en-US" sz="6796" spc="-67">
                <a:solidFill>
                  <a:srgbClr val="000000"/>
                </a:solidFill>
                <a:latin typeface="Alta"/>
              </a:rPr>
              <a:t>EXAMPLES OF VEGETABLES GROWING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29483" y="2121410"/>
            <a:ext cx="8318577" cy="606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99"/>
              </a:lnSpc>
            </a:pPr>
            <a:r>
              <a:rPr lang="en-US" sz="3499">
                <a:solidFill>
                  <a:srgbClr val="000000"/>
                </a:solidFill>
                <a:latin typeface="Abhaya Libre"/>
              </a:rPr>
              <a:t>Tomatoes and cucumbers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ED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9483" y="757596"/>
            <a:ext cx="16529817" cy="10179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7340"/>
              </a:lnSpc>
              <a:spcBef>
                <a:spcPct val="0"/>
              </a:spcBef>
            </a:pPr>
            <a:r>
              <a:rPr lang="en-US" sz="6796" spc="-67">
                <a:solidFill>
                  <a:srgbClr val="000000"/>
                </a:solidFill>
                <a:latin typeface="Alta"/>
              </a:rPr>
              <a:t>EXAMPLES OF VEGETABLES GROWING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729483" y="2121410"/>
            <a:ext cx="8318577" cy="606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99"/>
              </a:lnSpc>
            </a:pPr>
            <a:r>
              <a:rPr lang="en-US" sz="3499">
                <a:solidFill>
                  <a:srgbClr val="000000"/>
                </a:solidFill>
                <a:latin typeface="Abhaya Libre"/>
              </a:rPr>
              <a:t>Spinach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711E8C-568D-EED9-1A2D-F8B300298521}"/>
              </a:ext>
            </a:extLst>
          </p:cNvPr>
          <p:cNvSpPr txBox="1"/>
          <p:nvPr/>
        </p:nvSpPr>
        <p:spPr>
          <a:xfrm>
            <a:off x="316771" y="7251389"/>
            <a:ext cx="204542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400" dirty="0">
                <a:hlinkClick r:id="rId3"/>
              </a:rPr>
              <a:t>https://www.youtube.com/watch?v=sMK-BKUYM0s</a:t>
            </a:r>
            <a:r>
              <a:rPr lang="en-AU" sz="1400" dirty="0"/>
              <a:t> </a:t>
            </a:r>
          </a:p>
        </p:txBody>
      </p:sp>
      <p:pic>
        <p:nvPicPr>
          <p:cNvPr id="5" name="Online Media 4" title="Spinach Time-Lapse - 40 days | Soil cross section">
            <a:hlinkClick r:id="" action="ppaction://media"/>
            <a:extLst>
              <a:ext uri="{FF2B5EF4-FFF2-40B4-BE49-F238E27FC236}">
                <a16:creationId xmlns:a16="http://schemas.microsoft.com/office/drawing/2014/main" id="{77892EE1-C32F-54ED-03F7-27319C1A020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429000" y="2129693"/>
            <a:ext cx="12916629" cy="72978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ED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43012" y="1876133"/>
            <a:ext cx="8223052" cy="6654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319"/>
              </a:lnSpc>
              <a:spcBef>
                <a:spcPct val="0"/>
              </a:spcBef>
            </a:pPr>
            <a:r>
              <a:rPr lang="en-US" sz="3799">
                <a:solidFill>
                  <a:srgbClr val="000000"/>
                </a:solidFill>
                <a:latin typeface="Abhaya Libre"/>
              </a:rPr>
              <a:t>Why plants are so important for humans? 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843012" y="3136951"/>
            <a:ext cx="16601976" cy="46659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319"/>
              </a:lnSpc>
              <a:spcBef>
                <a:spcPct val="0"/>
              </a:spcBef>
            </a:pPr>
            <a:r>
              <a:rPr lang="en-US" sz="3799">
                <a:solidFill>
                  <a:srgbClr val="000000"/>
                </a:solidFill>
                <a:latin typeface="Abhaya Libre"/>
              </a:rPr>
              <a:t>Why are some locations more suited for the growth of certain fruit and vegetables than others.? E.g. can bananas grow anywhere? Why or why not?</a:t>
            </a:r>
          </a:p>
          <a:p>
            <a:pPr>
              <a:lnSpc>
                <a:spcPts val="5319"/>
              </a:lnSpc>
              <a:spcBef>
                <a:spcPct val="0"/>
              </a:spcBef>
            </a:pPr>
            <a:endParaRPr lang="en-US" sz="3799">
              <a:solidFill>
                <a:srgbClr val="000000"/>
              </a:solidFill>
              <a:latin typeface="Abhaya Libre"/>
            </a:endParaRPr>
          </a:p>
          <a:p>
            <a:pPr>
              <a:lnSpc>
                <a:spcPts val="5319"/>
              </a:lnSpc>
              <a:spcBef>
                <a:spcPct val="0"/>
              </a:spcBef>
            </a:pPr>
            <a:r>
              <a:rPr lang="en-US" sz="3799">
                <a:solidFill>
                  <a:srgbClr val="000000"/>
                </a:solidFill>
                <a:latin typeface="Abhaya Libre"/>
              </a:rPr>
              <a:t>Can you think of any way that will allow us to grow fruit and vegetables that usually need a warm climate, to grow in a colder climate? </a:t>
            </a:r>
          </a:p>
          <a:p>
            <a:pPr>
              <a:lnSpc>
                <a:spcPts val="5319"/>
              </a:lnSpc>
              <a:spcBef>
                <a:spcPct val="0"/>
              </a:spcBef>
            </a:pPr>
            <a:r>
              <a:rPr lang="en-US" sz="3799">
                <a:solidFill>
                  <a:srgbClr val="000000"/>
                </a:solidFill>
                <a:latin typeface="Abhaya Libre"/>
              </a:rPr>
              <a:t>How about growing them faster, keeping them safe from pests or producing higher quantities?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657324" y="187960"/>
            <a:ext cx="15346613" cy="10528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119"/>
              </a:lnSpc>
            </a:pPr>
            <a:r>
              <a:rPr lang="en-US" sz="5799">
                <a:solidFill>
                  <a:srgbClr val="000000"/>
                </a:solidFill>
                <a:latin typeface="Alta"/>
              </a:rPr>
              <a:t>More to think about (for the higher stages)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EB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32994" y="274700"/>
            <a:ext cx="17622012" cy="15270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1016"/>
              </a:lnSpc>
              <a:spcBef>
                <a:spcPct val="0"/>
              </a:spcBef>
            </a:pPr>
            <a:r>
              <a:rPr lang="en-US" sz="10200" spc="-102">
                <a:solidFill>
                  <a:srgbClr val="000000"/>
                </a:solidFill>
                <a:latin typeface="Alta"/>
              </a:rPr>
              <a:t>FROM SEED TO PLANT</a:t>
            </a:r>
          </a:p>
        </p:txBody>
      </p:sp>
      <p:sp>
        <p:nvSpPr>
          <p:cNvPr id="3" name="Freeform 3"/>
          <p:cNvSpPr/>
          <p:nvPr/>
        </p:nvSpPr>
        <p:spPr>
          <a:xfrm>
            <a:off x="0" y="4340130"/>
            <a:ext cx="15544812" cy="5596132"/>
          </a:xfrm>
          <a:custGeom>
            <a:avLst/>
            <a:gdLst/>
            <a:ahLst/>
            <a:cxnLst/>
            <a:rect l="l" t="t" r="r" b="b"/>
            <a:pathLst>
              <a:path w="15544812" h="5596132">
                <a:moveTo>
                  <a:pt x="0" y="0"/>
                </a:moveTo>
                <a:lnTo>
                  <a:pt x="15544812" y="0"/>
                </a:lnTo>
                <a:lnTo>
                  <a:pt x="15544812" y="5596132"/>
                </a:lnTo>
                <a:lnTo>
                  <a:pt x="0" y="55961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57" b="-57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028700" y="2071564"/>
            <a:ext cx="15574518" cy="1938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01"/>
              </a:lnSpc>
            </a:pPr>
            <a:r>
              <a:rPr lang="en-US" sz="3644" dirty="0">
                <a:solidFill>
                  <a:srgbClr val="000000"/>
                </a:solidFill>
                <a:latin typeface="Abhaya Libre"/>
              </a:rPr>
              <a:t>Fruits grow ON plants and vegetables ARE the plants. Every plant grows from a seed to a full plant. When the plant is fully grown, it will make fruits or it can be eaten as a whole.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ED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1139941"/>
            <a:ext cx="14454172" cy="10179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7340"/>
              </a:lnSpc>
              <a:spcBef>
                <a:spcPct val="0"/>
              </a:spcBef>
            </a:pPr>
            <a:r>
              <a:rPr lang="en-US" sz="6796" spc="-67">
                <a:solidFill>
                  <a:srgbClr val="000000"/>
                </a:solidFill>
                <a:latin typeface="Alta"/>
              </a:rPr>
              <a:t>WHAT DO PLANTS NEED TO GROW?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28700" y="2791380"/>
            <a:ext cx="8318577" cy="3082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99"/>
              </a:lnSpc>
            </a:pPr>
            <a:r>
              <a:rPr lang="en-US" sz="3499">
                <a:solidFill>
                  <a:srgbClr val="000000"/>
                </a:solidFill>
                <a:latin typeface="Abhaya Libre"/>
              </a:rPr>
              <a:t>Plants need 4 important things to grow:</a:t>
            </a:r>
          </a:p>
          <a:p>
            <a:pPr marL="755647" lvl="1" indent="-377824">
              <a:lnSpc>
                <a:spcPts val="4899"/>
              </a:lnSpc>
              <a:buFont typeface="Arial"/>
              <a:buChar char="•"/>
            </a:pPr>
            <a:r>
              <a:rPr lang="en-US" sz="3499">
                <a:solidFill>
                  <a:srgbClr val="000000"/>
                </a:solidFill>
                <a:latin typeface="Abhaya Libre"/>
              </a:rPr>
              <a:t>Water</a:t>
            </a:r>
          </a:p>
          <a:p>
            <a:pPr marL="755647" lvl="1" indent="-377824">
              <a:lnSpc>
                <a:spcPts val="4899"/>
              </a:lnSpc>
              <a:buFont typeface="Arial"/>
              <a:buChar char="•"/>
            </a:pPr>
            <a:r>
              <a:rPr lang="en-US" sz="3499">
                <a:solidFill>
                  <a:srgbClr val="000000"/>
                </a:solidFill>
                <a:latin typeface="Abhaya Libre"/>
              </a:rPr>
              <a:t>Soil</a:t>
            </a:r>
          </a:p>
          <a:p>
            <a:pPr marL="755647" lvl="1" indent="-377824">
              <a:lnSpc>
                <a:spcPts val="4899"/>
              </a:lnSpc>
              <a:buFont typeface="Arial"/>
              <a:buChar char="•"/>
            </a:pPr>
            <a:r>
              <a:rPr lang="en-US" sz="3499">
                <a:solidFill>
                  <a:srgbClr val="000000"/>
                </a:solidFill>
                <a:latin typeface="Abhaya Libre"/>
              </a:rPr>
              <a:t>Sunlight</a:t>
            </a:r>
          </a:p>
          <a:p>
            <a:pPr marL="755647" lvl="1" indent="-377824">
              <a:lnSpc>
                <a:spcPts val="4899"/>
              </a:lnSpc>
              <a:buFont typeface="Arial"/>
              <a:buChar char="•"/>
            </a:pPr>
            <a:r>
              <a:rPr lang="en-US" sz="3499">
                <a:solidFill>
                  <a:srgbClr val="000000"/>
                </a:solidFill>
                <a:latin typeface="Abhaya Libre"/>
              </a:rPr>
              <a:t>Air</a:t>
            </a:r>
          </a:p>
        </p:txBody>
      </p:sp>
      <p:sp>
        <p:nvSpPr>
          <p:cNvPr id="4" name="Freeform 4"/>
          <p:cNvSpPr/>
          <p:nvPr/>
        </p:nvSpPr>
        <p:spPr>
          <a:xfrm>
            <a:off x="10443283" y="2972308"/>
            <a:ext cx="2440920" cy="2401255"/>
          </a:xfrm>
          <a:custGeom>
            <a:avLst/>
            <a:gdLst/>
            <a:ahLst/>
            <a:cxnLst/>
            <a:rect l="l" t="t" r="r" b="b"/>
            <a:pathLst>
              <a:path w="2440920" h="2401255">
                <a:moveTo>
                  <a:pt x="0" y="0"/>
                </a:moveTo>
                <a:lnTo>
                  <a:pt x="2440920" y="0"/>
                </a:lnTo>
                <a:lnTo>
                  <a:pt x="2440920" y="2401256"/>
                </a:lnTo>
                <a:lnTo>
                  <a:pt x="0" y="24012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5048520" y="6030888"/>
            <a:ext cx="2210780" cy="2737808"/>
          </a:xfrm>
          <a:custGeom>
            <a:avLst/>
            <a:gdLst/>
            <a:ahLst/>
            <a:cxnLst/>
            <a:rect l="l" t="t" r="r" b="b"/>
            <a:pathLst>
              <a:path w="2210780" h="2737808">
                <a:moveTo>
                  <a:pt x="0" y="0"/>
                </a:moveTo>
                <a:lnTo>
                  <a:pt x="2210780" y="0"/>
                </a:lnTo>
                <a:lnTo>
                  <a:pt x="2210780" y="2737808"/>
                </a:lnTo>
                <a:lnTo>
                  <a:pt x="0" y="27378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0443283" y="6999288"/>
            <a:ext cx="3280725" cy="1198956"/>
          </a:xfrm>
          <a:custGeom>
            <a:avLst/>
            <a:gdLst/>
            <a:ahLst/>
            <a:cxnLst/>
            <a:rect l="l" t="t" r="r" b="b"/>
            <a:pathLst>
              <a:path w="3280725" h="1198956">
                <a:moveTo>
                  <a:pt x="0" y="0"/>
                </a:moveTo>
                <a:lnTo>
                  <a:pt x="3280725" y="0"/>
                </a:lnTo>
                <a:lnTo>
                  <a:pt x="3280725" y="1198956"/>
                </a:lnTo>
                <a:lnTo>
                  <a:pt x="0" y="119895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4405722" y="2313543"/>
            <a:ext cx="2625072" cy="2057400"/>
          </a:xfrm>
          <a:custGeom>
            <a:avLst/>
            <a:gdLst/>
            <a:ahLst/>
            <a:cxnLst/>
            <a:rect l="l" t="t" r="r" b="b"/>
            <a:pathLst>
              <a:path w="2625072" h="2057400">
                <a:moveTo>
                  <a:pt x="0" y="0"/>
                </a:moveTo>
                <a:lnTo>
                  <a:pt x="2625071" y="0"/>
                </a:lnTo>
                <a:lnTo>
                  <a:pt x="2625071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028700" y="6175375"/>
            <a:ext cx="8318577" cy="3082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99"/>
              </a:lnSpc>
            </a:pPr>
            <a:r>
              <a:rPr lang="en-US" sz="3499">
                <a:solidFill>
                  <a:srgbClr val="000000"/>
                </a:solidFill>
                <a:latin typeface="Abhaya Libre"/>
              </a:rPr>
              <a:t>For a plant to grow well, it needs two more things:</a:t>
            </a:r>
          </a:p>
          <a:p>
            <a:pPr marL="755647" lvl="1" indent="-377824">
              <a:lnSpc>
                <a:spcPts val="4899"/>
              </a:lnSpc>
              <a:buFont typeface="Arial"/>
              <a:buChar char="•"/>
            </a:pPr>
            <a:r>
              <a:rPr lang="en-US" sz="3499">
                <a:solidFill>
                  <a:srgbClr val="000000"/>
                </a:solidFill>
                <a:latin typeface="Abhaya Libre"/>
              </a:rPr>
              <a:t>Good temperature/climate </a:t>
            </a:r>
          </a:p>
          <a:p>
            <a:pPr marL="755647" lvl="1" indent="-377824">
              <a:lnSpc>
                <a:spcPts val="4899"/>
              </a:lnSpc>
              <a:buFont typeface="Arial"/>
              <a:buChar char="•"/>
            </a:pPr>
            <a:r>
              <a:rPr lang="en-US" sz="3499">
                <a:solidFill>
                  <a:srgbClr val="000000"/>
                </a:solidFill>
                <a:latin typeface="Abhaya Libre"/>
              </a:rPr>
              <a:t>Enough room to grow from a tiny seed, to a big plant or tree!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ED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48081" y="4272609"/>
            <a:ext cx="16531711" cy="3253756"/>
          </a:xfrm>
          <a:custGeom>
            <a:avLst/>
            <a:gdLst/>
            <a:ahLst/>
            <a:cxnLst/>
            <a:rect l="l" t="t" r="r" b="b"/>
            <a:pathLst>
              <a:path w="16531711" h="3253756">
                <a:moveTo>
                  <a:pt x="0" y="0"/>
                </a:moveTo>
                <a:lnTo>
                  <a:pt x="16531711" y="0"/>
                </a:lnTo>
                <a:lnTo>
                  <a:pt x="16531711" y="3253756"/>
                </a:lnTo>
                <a:lnTo>
                  <a:pt x="0" y="325375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744" t="-68070" r="-1719" b="-103840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729483" y="757596"/>
            <a:ext cx="16529817" cy="10179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7340"/>
              </a:lnSpc>
              <a:spcBef>
                <a:spcPct val="0"/>
              </a:spcBef>
            </a:pPr>
            <a:r>
              <a:rPr lang="en-US" sz="6796" spc="-67">
                <a:solidFill>
                  <a:srgbClr val="000000"/>
                </a:solidFill>
                <a:latin typeface="Alta"/>
              </a:rPr>
              <a:t>HOW DO FRUIT PLANTS AND TREES GROW?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29483" y="1904626"/>
            <a:ext cx="15286216" cy="1225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99"/>
              </a:lnSpc>
            </a:pPr>
            <a:r>
              <a:rPr lang="en-US" sz="3499">
                <a:solidFill>
                  <a:srgbClr val="000000"/>
                </a:solidFill>
                <a:latin typeface="Abhaya Libre"/>
              </a:rPr>
              <a:t>Fruits grow on trees and plants. They are the FLOWER of the plant or tree. They have seeds in them and ae usually nice and sweet to eat.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ED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29483" y="3146861"/>
            <a:ext cx="11086627" cy="4804763"/>
          </a:xfrm>
          <a:custGeom>
            <a:avLst/>
            <a:gdLst/>
            <a:ahLst/>
            <a:cxnLst/>
            <a:rect l="l" t="t" r="r" b="b"/>
            <a:pathLst>
              <a:path w="11086627" h="4804763">
                <a:moveTo>
                  <a:pt x="0" y="0"/>
                </a:moveTo>
                <a:lnTo>
                  <a:pt x="11086627" y="0"/>
                </a:lnTo>
                <a:lnTo>
                  <a:pt x="11086627" y="4804762"/>
                </a:lnTo>
                <a:lnTo>
                  <a:pt x="0" y="480476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7625" b="-629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2404761" y="2361941"/>
            <a:ext cx="5589682" cy="5589682"/>
          </a:xfrm>
          <a:custGeom>
            <a:avLst/>
            <a:gdLst/>
            <a:ahLst/>
            <a:cxnLst/>
            <a:rect l="l" t="t" r="r" b="b"/>
            <a:pathLst>
              <a:path w="5589682" h="5589682">
                <a:moveTo>
                  <a:pt x="0" y="0"/>
                </a:moveTo>
                <a:lnTo>
                  <a:pt x="5589682" y="0"/>
                </a:lnTo>
                <a:lnTo>
                  <a:pt x="5589682" y="5589682"/>
                </a:lnTo>
                <a:lnTo>
                  <a:pt x="0" y="558968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729483" y="757596"/>
            <a:ext cx="16529817" cy="10179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7340"/>
              </a:lnSpc>
              <a:spcBef>
                <a:spcPct val="0"/>
              </a:spcBef>
            </a:pPr>
            <a:r>
              <a:rPr lang="en-US" sz="6796" spc="-67">
                <a:solidFill>
                  <a:srgbClr val="000000"/>
                </a:solidFill>
                <a:latin typeface="Alta"/>
              </a:rPr>
              <a:t>EXAMPLES OF FRUITS GROWING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729483" y="2285741"/>
            <a:ext cx="8318577" cy="606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99"/>
              </a:lnSpc>
            </a:pPr>
            <a:r>
              <a:rPr lang="en-US" sz="3499">
                <a:solidFill>
                  <a:srgbClr val="000000"/>
                </a:solidFill>
                <a:latin typeface="Abhaya Libre"/>
              </a:rPr>
              <a:t>Apple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ED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57200" y="3405761"/>
            <a:ext cx="12757422" cy="3475478"/>
          </a:xfrm>
          <a:custGeom>
            <a:avLst/>
            <a:gdLst/>
            <a:ahLst/>
            <a:cxnLst/>
            <a:rect l="l" t="t" r="r" b="b"/>
            <a:pathLst>
              <a:path w="12757422" h="3475478">
                <a:moveTo>
                  <a:pt x="0" y="0"/>
                </a:moveTo>
                <a:lnTo>
                  <a:pt x="12757422" y="0"/>
                </a:lnTo>
                <a:lnTo>
                  <a:pt x="12757422" y="3475477"/>
                </a:lnTo>
                <a:lnTo>
                  <a:pt x="0" y="347547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7679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3786217" y="3121208"/>
            <a:ext cx="4044583" cy="4044583"/>
          </a:xfrm>
          <a:custGeom>
            <a:avLst/>
            <a:gdLst/>
            <a:ahLst/>
            <a:cxnLst/>
            <a:rect l="l" t="t" r="r" b="b"/>
            <a:pathLst>
              <a:path w="4044583" h="4044583">
                <a:moveTo>
                  <a:pt x="0" y="0"/>
                </a:moveTo>
                <a:lnTo>
                  <a:pt x="4044582" y="0"/>
                </a:lnTo>
                <a:lnTo>
                  <a:pt x="4044582" y="4044582"/>
                </a:lnTo>
                <a:lnTo>
                  <a:pt x="0" y="404458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729483" y="757596"/>
            <a:ext cx="16529817" cy="10179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7340"/>
              </a:lnSpc>
              <a:spcBef>
                <a:spcPct val="0"/>
              </a:spcBef>
            </a:pPr>
            <a:r>
              <a:rPr lang="en-US" sz="6796" spc="-67">
                <a:solidFill>
                  <a:srgbClr val="000000"/>
                </a:solidFill>
                <a:latin typeface="Alta"/>
              </a:rPr>
              <a:t>EXAMPLES OF FRUITS GROWING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729483" y="1992559"/>
            <a:ext cx="8318577" cy="606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99"/>
              </a:lnSpc>
            </a:pPr>
            <a:r>
              <a:rPr lang="en-US" sz="3499">
                <a:solidFill>
                  <a:srgbClr val="000000"/>
                </a:solidFill>
                <a:latin typeface="Abhaya Libre"/>
              </a:rPr>
              <a:t>Strawberries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ED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29483" y="3081314"/>
            <a:ext cx="11860927" cy="4124372"/>
          </a:xfrm>
          <a:custGeom>
            <a:avLst/>
            <a:gdLst/>
            <a:ahLst/>
            <a:cxnLst/>
            <a:rect l="l" t="t" r="r" b="b"/>
            <a:pathLst>
              <a:path w="11860927" h="4124372">
                <a:moveTo>
                  <a:pt x="0" y="0"/>
                </a:moveTo>
                <a:lnTo>
                  <a:pt x="11860927" y="0"/>
                </a:lnTo>
                <a:lnTo>
                  <a:pt x="11860927" y="4124372"/>
                </a:lnTo>
                <a:lnTo>
                  <a:pt x="0" y="412437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97" b="-8223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2877800" y="2321320"/>
            <a:ext cx="4949565" cy="5644359"/>
          </a:xfrm>
          <a:custGeom>
            <a:avLst/>
            <a:gdLst/>
            <a:ahLst/>
            <a:cxnLst/>
            <a:rect l="l" t="t" r="r" b="b"/>
            <a:pathLst>
              <a:path w="4949565" h="5979075">
                <a:moveTo>
                  <a:pt x="0" y="0"/>
                </a:moveTo>
                <a:lnTo>
                  <a:pt x="4949565" y="0"/>
                </a:lnTo>
                <a:lnTo>
                  <a:pt x="4949565" y="5979075"/>
                </a:lnTo>
                <a:lnTo>
                  <a:pt x="0" y="597907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5930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729483" y="757596"/>
            <a:ext cx="16529817" cy="10179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7340"/>
              </a:lnSpc>
              <a:spcBef>
                <a:spcPct val="0"/>
              </a:spcBef>
            </a:pPr>
            <a:r>
              <a:rPr lang="en-US" sz="6796" spc="-67">
                <a:solidFill>
                  <a:srgbClr val="000000"/>
                </a:solidFill>
                <a:latin typeface="Alta"/>
              </a:rPr>
              <a:t>EXAMPLES OF FRUITS GROWING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729483" y="1992559"/>
            <a:ext cx="8318577" cy="606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99"/>
              </a:lnSpc>
            </a:pPr>
            <a:r>
              <a:rPr lang="en-US" sz="3499">
                <a:solidFill>
                  <a:srgbClr val="000000"/>
                </a:solidFill>
                <a:latin typeface="Abhaya Libre"/>
              </a:rPr>
              <a:t>Bananas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ED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729483" y="757596"/>
            <a:ext cx="16529817" cy="10179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7340"/>
              </a:lnSpc>
              <a:spcBef>
                <a:spcPct val="0"/>
              </a:spcBef>
            </a:pPr>
            <a:r>
              <a:rPr lang="en-US" sz="6796" spc="-67">
                <a:solidFill>
                  <a:srgbClr val="000000"/>
                </a:solidFill>
                <a:latin typeface="Alta"/>
              </a:rPr>
              <a:t>HOW DO VEGETABLE PLANTS GROW?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29483" y="2269848"/>
            <a:ext cx="15286216" cy="53104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79"/>
              </a:lnSpc>
            </a:pPr>
            <a:r>
              <a:rPr lang="en-US" sz="3699" dirty="0">
                <a:solidFill>
                  <a:srgbClr val="000000"/>
                </a:solidFill>
                <a:latin typeface="Abhaya Libre"/>
              </a:rPr>
              <a:t>Vegetables are the different parts of the </a:t>
            </a:r>
          </a:p>
          <a:p>
            <a:pPr>
              <a:lnSpc>
                <a:spcPts val="5179"/>
              </a:lnSpc>
            </a:pPr>
            <a:r>
              <a:rPr lang="en-US" sz="3699" dirty="0">
                <a:solidFill>
                  <a:srgbClr val="000000"/>
                </a:solidFill>
                <a:latin typeface="Abhaya Libre"/>
              </a:rPr>
              <a:t>plant that we eat. We eat the roots, </a:t>
            </a:r>
            <a:r>
              <a:rPr lang="en-US" sz="3699" b="1" dirty="0">
                <a:solidFill>
                  <a:srgbClr val="000000"/>
                </a:solidFill>
                <a:latin typeface="Abhaya Libre"/>
              </a:rPr>
              <a:t>leaves</a:t>
            </a:r>
            <a:r>
              <a:rPr lang="en-US" sz="3699" dirty="0">
                <a:solidFill>
                  <a:srgbClr val="000000"/>
                </a:solidFill>
                <a:latin typeface="Abhaya Libre"/>
              </a:rPr>
              <a:t>,  </a:t>
            </a:r>
          </a:p>
          <a:p>
            <a:pPr>
              <a:lnSpc>
                <a:spcPts val="5179"/>
              </a:lnSpc>
            </a:pPr>
            <a:r>
              <a:rPr lang="en-US" sz="3699" dirty="0">
                <a:solidFill>
                  <a:srgbClr val="000000"/>
                </a:solidFill>
                <a:latin typeface="Abhaya Libre"/>
              </a:rPr>
              <a:t>flowers, fruits, stems, bulbs, heads, seeds</a:t>
            </a:r>
          </a:p>
          <a:p>
            <a:pPr>
              <a:lnSpc>
                <a:spcPts val="5179"/>
              </a:lnSpc>
            </a:pPr>
            <a:r>
              <a:rPr lang="en-US" sz="3699" dirty="0">
                <a:solidFill>
                  <a:srgbClr val="000000"/>
                </a:solidFill>
                <a:latin typeface="Abhaya Libre"/>
              </a:rPr>
              <a:t> and tubers of plants. </a:t>
            </a:r>
          </a:p>
          <a:p>
            <a:pPr>
              <a:lnSpc>
                <a:spcPts val="5179"/>
              </a:lnSpc>
            </a:pPr>
            <a:endParaRPr lang="en-US" sz="3699" dirty="0">
              <a:solidFill>
                <a:srgbClr val="000000"/>
              </a:solidFill>
              <a:latin typeface="Abhaya Libre"/>
            </a:endParaRPr>
          </a:p>
          <a:p>
            <a:pPr>
              <a:lnSpc>
                <a:spcPts val="5179"/>
              </a:lnSpc>
            </a:pPr>
            <a:r>
              <a:rPr lang="en-US" sz="3699" dirty="0">
                <a:solidFill>
                  <a:srgbClr val="000000"/>
                </a:solidFill>
                <a:latin typeface="Abhaya Libre"/>
              </a:rPr>
              <a:t>Can you name any root vegetables? </a:t>
            </a:r>
          </a:p>
          <a:p>
            <a:pPr>
              <a:lnSpc>
                <a:spcPts val="5179"/>
              </a:lnSpc>
            </a:pPr>
            <a:r>
              <a:rPr lang="en-US" sz="3699" dirty="0">
                <a:solidFill>
                  <a:srgbClr val="000000"/>
                </a:solidFill>
                <a:latin typeface="Abhaya Libre"/>
              </a:rPr>
              <a:t>How about any leaves you have eaten?</a:t>
            </a:r>
          </a:p>
          <a:p>
            <a:pPr>
              <a:lnSpc>
                <a:spcPts val="5179"/>
              </a:lnSpc>
            </a:pPr>
            <a:endParaRPr lang="en-US" sz="3699" dirty="0">
              <a:solidFill>
                <a:srgbClr val="000000"/>
              </a:solidFill>
              <a:latin typeface="Abhaya Libre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CFBF65-CBA7-1E37-1C4E-093F1DD99E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8333"/>
          <a:stretch/>
        </p:blipFill>
        <p:spPr>
          <a:xfrm>
            <a:off x="9677400" y="2095500"/>
            <a:ext cx="7010400" cy="763229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ED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29483" y="3441525"/>
            <a:ext cx="9273073" cy="5392898"/>
          </a:xfrm>
          <a:custGeom>
            <a:avLst/>
            <a:gdLst/>
            <a:ahLst/>
            <a:cxnLst/>
            <a:rect l="l" t="t" r="r" b="b"/>
            <a:pathLst>
              <a:path w="9273073" h="5392898">
                <a:moveTo>
                  <a:pt x="0" y="0"/>
                </a:moveTo>
                <a:lnTo>
                  <a:pt x="9273073" y="0"/>
                </a:lnTo>
                <a:lnTo>
                  <a:pt x="9273073" y="5392898"/>
                </a:lnTo>
                <a:lnTo>
                  <a:pt x="0" y="539289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83458" r="-7022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681880" y="3741263"/>
            <a:ext cx="7211725" cy="4793422"/>
          </a:xfrm>
          <a:custGeom>
            <a:avLst/>
            <a:gdLst/>
            <a:ahLst/>
            <a:cxnLst/>
            <a:rect l="l" t="t" r="r" b="b"/>
            <a:pathLst>
              <a:path w="7211725" h="4793422">
                <a:moveTo>
                  <a:pt x="0" y="0"/>
                </a:moveTo>
                <a:lnTo>
                  <a:pt x="7211725" y="0"/>
                </a:lnTo>
                <a:lnTo>
                  <a:pt x="7211725" y="4793422"/>
                </a:lnTo>
                <a:lnTo>
                  <a:pt x="0" y="479342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729483" y="757596"/>
            <a:ext cx="16529817" cy="10179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7340"/>
              </a:lnSpc>
              <a:spcBef>
                <a:spcPct val="0"/>
              </a:spcBef>
            </a:pPr>
            <a:r>
              <a:rPr lang="en-US" sz="6796" spc="-67">
                <a:solidFill>
                  <a:srgbClr val="000000"/>
                </a:solidFill>
                <a:latin typeface="Alta"/>
              </a:rPr>
              <a:t>EXAMPLES OF VEGETABLES GROWING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729483" y="2121410"/>
            <a:ext cx="8318577" cy="606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99"/>
              </a:lnSpc>
            </a:pPr>
            <a:r>
              <a:rPr lang="en-US" sz="3499" dirty="0">
                <a:solidFill>
                  <a:srgbClr val="000000"/>
                </a:solidFill>
                <a:latin typeface="Abhaya Libre"/>
              </a:rPr>
              <a:t>Carrots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345</Words>
  <Application>Microsoft Office PowerPoint</Application>
  <PresentationFormat>Custom</PresentationFormat>
  <Paragraphs>44</Paragraphs>
  <Slides>12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Abhaya Libre</vt:lpstr>
      <vt:lpstr>Arial</vt:lpstr>
      <vt:lpstr>Alta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FVM2023_PPT4</dc:title>
  <dc:creator>Nienke De Vlieger</dc:creator>
  <cp:lastModifiedBy>Nienke  de Vlieger</cp:lastModifiedBy>
  <cp:revision>6</cp:revision>
  <dcterms:created xsi:type="dcterms:W3CDTF">2006-08-16T00:00:00Z</dcterms:created>
  <dcterms:modified xsi:type="dcterms:W3CDTF">2023-08-11T04:42:55Z</dcterms:modified>
  <dc:identifier>DAFphv9VJ3Y</dc:identifier>
</cp:coreProperties>
</file>